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8"/>
  </p:notesMasterIdLst>
  <p:handoutMasterIdLst>
    <p:handoutMasterId r:id="rId109"/>
  </p:handoutMasterIdLst>
  <p:sldIdLst>
    <p:sldId id="451" r:id="rId2"/>
    <p:sldId id="257" r:id="rId3"/>
    <p:sldId id="318" r:id="rId4"/>
    <p:sldId id="393" r:id="rId5"/>
    <p:sldId id="435" r:id="rId6"/>
    <p:sldId id="439" r:id="rId7"/>
    <p:sldId id="320" r:id="rId8"/>
    <p:sldId id="394" r:id="rId9"/>
    <p:sldId id="399" r:id="rId10"/>
    <p:sldId id="341" r:id="rId11"/>
    <p:sldId id="396" r:id="rId12"/>
    <p:sldId id="397" r:id="rId13"/>
    <p:sldId id="400" r:id="rId14"/>
    <p:sldId id="436" r:id="rId15"/>
    <p:sldId id="440" r:id="rId16"/>
    <p:sldId id="292" r:id="rId17"/>
    <p:sldId id="293" r:id="rId18"/>
    <p:sldId id="294" r:id="rId19"/>
    <p:sldId id="334" r:id="rId20"/>
    <p:sldId id="295" r:id="rId21"/>
    <p:sldId id="298" r:id="rId22"/>
    <p:sldId id="299" r:id="rId23"/>
    <p:sldId id="296" r:id="rId24"/>
    <p:sldId id="401" r:id="rId25"/>
    <p:sldId id="297" r:id="rId26"/>
    <p:sldId id="326" r:id="rId27"/>
    <p:sldId id="323" r:id="rId28"/>
    <p:sldId id="324" r:id="rId29"/>
    <p:sldId id="325" r:id="rId30"/>
    <p:sldId id="369" r:id="rId31"/>
    <p:sldId id="327" r:id="rId32"/>
    <p:sldId id="328" r:id="rId33"/>
    <p:sldId id="452" r:id="rId34"/>
    <p:sldId id="342" r:id="rId35"/>
    <p:sldId id="347" r:id="rId36"/>
    <p:sldId id="349" r:id="rId37"/>
    <p:sldId id="343" r:id="rId38"/>
    <p:sldId id="331" r:id="rId39"/>
    <p:sldId id="277" r:id="rId40"/>
    <p:sldId id="348" r:id="rId41"/>
    <p:sldId id="344" r:id="rId42"/>
    <p:sldId id="300" r:id="rId43"/>
    <p:sldId id="305" r:id="rId44"/>
    <p:sldId id="302" r:id="rId45"/>
    <p:sldId id="332" r:id="rId46"/>
    <p:sldId id="333" r:id="rId47"/>
    <p:sldId id="402" r:id="rId48"/>
    <p:sldId id="404" r:id="rId49"/>
    <p:sldId id="449" r:id="rId50"/>
    <p:sldId id="403" r:id="rId51"/>
    <p:sldId id="429" r:id="rId52"/>
    <p:sldId id="441" r:id="rId53"/>
    <p:sldId id="405" r:id="rId54"/>
    <p:sldId id="442" r:id="rId55"/>
    <p:sldId id="443" r:id="rId56"/>
    <p:sldId id="351" r:id="rId57"/>
    <p:sldId id="437" r:id="rId58"/>
    <p:sldId id="438" r:id="rId59"/>
    <p:sldId id="336" r:id="rId60"/>
    <p:sldId id="352" r:id="rId61"/>
    <p:sldId id="353" r:id="rId62"/>
    <p:sldId id="354" r:id="rId63"/>
    <p:sldId id="304" r:id="rId64"/>
    <p:sldId id="306" r:id="rId65"/>
    <p:sldId id="307" r:id="rId66"/>
    <p:sldId id="416" r:id="rId67"/>
    <p:sldId id="387" r:id="rId68"/>
    <p:sldId id="337" r:id="rId69"/>
    <p:sldId id="419" r:id="rId70"/>
    <p:sldId id="381" r:id="rId71"/>
    <p:sldId id="389" r:id="rId72"/>
    <p:sldId id="338" r:id="rId73"/>
    <p:sldId id="384" r:id="rId74"/>
    <p:sldId id="382" r:id="rId75"/>
    <p:sldId id="418" r:id="rId76"/>
    <p:sldId id="385" r:id="rId77"/>
    <p:sldId id="359" r:id="rId78"/>
    <p:sldId id="386" r:id="rId79"/>
    <p:sldId id="383" r:id="rId80"/>
    <p:sldId id="388" r:id="rId81"/>
    <p:sldId id="433" r:id="rId82"/>
    <p:sldId id="420" r:id="rId83"/>
    <p:sldId id="421" r:id="rId84"/>
    <p:sldId id="424" r:id="rId85"/>
    <p:sldId id="422" r:id="rId86"/>
    <p:sldId id="423" r:id="rId87"/>
    <p:sldId id="425" r:id="rId88"/>
    <p:sldId id="426" r:id="rId89"/>
    <p:sldId id="444" r:id="rId90"/>
    <p:sldId id="445" r:id="rId91"/>
    <p:sldId id="450" r:id="rId92"/>
    <p:sldId id="427" r:id="rId93"/>
    <p:sldId id="371" r:id="rId94"/>
    <p:sldId id="417" r:id="rId95"/>
    <p:sldId id="370" r:id="rId96"/>
    <p:sldId id="434" r:id="rId97"/>
    <p:sldId id="310" r:id="rId98"/>
    <p:sldId id="364" r:id="rId99"/>
    <p:sldId id="376" r:id="rId100"/>
    <p:sldId id="377" r:id="rId101"/>
    <p:sldId id="378" r:id="rId102"/>
    <p:sldId id="379" r:id="rId103"/>
    <p:sldId id="375" r:id="rId104"/>
    <p:sldId id="372" r:id="rId105"/>
    <p:sldId id="373" r:id="rId106"/>
    <p:sldId id="374" r:id="rId107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3"/>
  </p:normalViewPr>
  <p:slideViewPr>
    <p:cSldViewPr snapToGrid="0" snapToObjects="1">
      <p:cViewPr varScale="1">
        <p:scale>
          <a:sx n="162" d="100"/>
          <a:sy n="162" d="100"/>
        </p:scale>
        <p:origin x="200" y="2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handoutMaster" Target="handoutMasters/handout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5/1/19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5/1/19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9277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4497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563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2820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5/1/19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5/1/19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snomedct.html#implicit" TargetMode="External"/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ValueSet/$expand?url=http://snomed.info/sct?fhir_vs%3Disa/233604007" TargetMode="External"/><Relationship Id="rId2" Type="http://schemas.openxmlformats.org/officeDocument/2006/relationships/hyperlink" Target="https://ontoserver.csiro.au/stu3-latest/ValueSet/$expand?url=http://snomed.info/sct?fhir_vs%3Disa/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its.patientsfirst.org.nz/RestService.svc/Terminz/ValueSet/$expand?url=http://snomed.info/sct?fhir_vs%3Disa/233604007" TargetMode="Externa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19-01%20Tutorials/FHIR%20Terminology%20-%20San%20Antonio%20WGM%202019-01-16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Observation?code=3141-9" TargetMode="External"/><Relationship Id="rId2" Type="http://schemas.openxmlformats.org/officeDocument/2006/relationships/hyperlink" Target="https://fhir.hausamconsulting.com/baseR4/Condition?code=http%3A%2F%2Fsnomed.info%2Fsct%7C38341003" TargetMode="Externa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fhir.hausamconsulting.com/baseR4/AllergyIntolerance?code=%7Callergy4387" TargetMode="External"/><Relationship Id="rId2" Type="http://schemas.openxmlformats.org/officeDocument/2006/relationships/hyperlink" Target="http://fhirtest.uhn.ca/baseDstu3/AllergyIntolerance?code=http%3A%2F%2Fsnomed.info%2Fsct%7C" TargetMode="Externa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text=angin" TargetMode="External"/><Relationship Id="rId2" Type="http://schemas.openxmlformats.org/officeDocument/2006/relationships/hyperlink" Target="http://fhirtest.uhn.ca/baseDstu3/Condition?code:text=angina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fhirtest.uhn.ca/baseDstu3/Condition?severity:not=255604002" TargetMode="External"/><Relationship Id="rId4" Type="http://schemas.openxmlformats.org/officeDocument/2006/relationships/hyperlink" Target="http://fhirtest.uhn.ca/baseDstu3/AllergyIntolerance?code:text=aspiri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test.fhir.org/r3/Condition?code:in=http://hl7.org/fhir/ValueSet/condition-code" TargetMode="External"/><Relationship Id="rId2" Type="http://schemas.openxmlformats.org/officeDocument/2006/relationships/hyperlink" Target="http://fhir.hausamconsulting.com/baseR4/Condition?code:in=http%3A%2F%2Ffhir.hausamconsulting.com%2FbaseR4%2FValueSet%2Fupper-respiratory-infection" TargetMode="Externa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above=http://snomed.info/sct|1481000119100" TargetMode="External"/><Relationship Id="rId2" Type="http://schemas.openxmlformats.org/officeDocument/2006/relationships/hyperlink" Target="http://fhirtest.uhn.ca/baseDstu3/Condition?code:below=http://snomed.info/sct|73211009" TargetMode="Externa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procedure-category/$expand" TargetMode="External"/><Relationship Id="rId2" Type="http://schemas.openxmlformats.org/officeDocument/2006/relationships/hyperlink" Target="http://fhirtest.uhn.ca/baseDstu3/ValueSet/procedure-category" TargetMode="External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observation-category" TargetMode="External"/><Relationship Id="rId2" Type="http://schemas.openxmlformats.org/officeDocument/2006/relationships/hyperlink" Target="http://test.fhir.org/r3/ValueSet/condition-category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fhirtest.uhn.ca/baseDstu3/ValueSet/route-codes/$expand" TargetMode="External"/><Relationship Id="rId5" Type="http://schemas.openxmlformats.org/officeDocument/2006/relationships/hyperlink" Target="http://fhirtest.uhn.ca/baseDstu3/ValueSet/route-codes" TargetMode="External"/><Relationship Id="rId4" Type="http://schemas.openxmlformats.org/officeDocument/2006/relationships/hyperlink" Target="http://fhirtest.uhn.ca/baseDstu3/ValueSet/observation-category/$expand" TargetMode="Externa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deSystem/$validate-code?system=http://snomed.info/sct&amp;code=233604007" TargetMode="External"/><Relationship Id="rId2" Type="http://schemas.openxmlformats.org/officeDocument/2006/relationships/hyperlink" Target="http://fhirtest.uhn.ca/baseDstu3/ValueSet/$validate-code?url=http://hl7.org/fhir/ValueSet/condition-category&amp;system=http://hl7.org/fhir/condition-category&amp;code=problem-list-item" TargetMode="External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lookup?system=http://snomed.info/sct&amp;code=233604007" TargetMode="External"/><Relationship Id="rId2" Type="http://schemas.openxmlformats.org/officeDocument/2006/relationships/hyperlink" Target="http://fhirtest.uhn.ca/baseDstu3/CodeSystem/$lookup?system=http://snomed.info/sct&amp;code=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its.patientsfirst.org.nz/RestService.svc/Terminz/CodeSystem/$lookup?system=http://snomed.info/sct&amp;code=233604007" TargetMode="Externa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subsumes?system=http://snomed.info/sct&amp;codeA=235856003&amp;codeB=3738000" TargetMode="External"/><Relationship Id="rId2" Type="http://schemas.openxmlformats.org/officeDocument/2006/relationships/hyperlink" Target="http://tx.fhir.org/r3/CodeSystem/$subsumes?system=http://snomed.info/sct&amp;codeA=3738000&amp;codeB=235856003" TargetMode="External"/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nceptMap/cm-address-use-v2/$translate?system=http://hl7.org/fhir/address-use&amp;code=home&amp;source=http://hl7.org/fhir/ValueSet/address-use&amp;target=http://hl7.org/fhir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hl7.org/fhir/ValueSet/v3-AddressUse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its.patientsfirst.org.nz/RestService.svc/Terminz/ConceptMap?source=http://hl7.org/fhir/ValueSet/address-use&amp;target=http://hl7.org/fhir/ValueSet/v3-AddressUse" TargetMode="External"/><Relationship Id="rId4" Type="http://schemas.openxmlformats.org/officeDocument/2006/relationships/hyperlink" Target="http://tx.fhir.org/r3/ConceptMap/cm-address-use-v2" TargetMode="Externa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nceptMap?source=http://hl7.org/fhir/ValueSet/address-use&amp;target=http://terminology.hl7.org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terminology.hl7.org/ValueSet/v3-AddressUse" TargetMode="External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http.html#transaction" TargetMode="External"/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4" TargetMode="External"/><Relationship Id="rId2" Type="http://schemas.openxmlformats.org/officeDocument/2006/relationships/hyperlink" Target="http://tx.fhir.org/r3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fhirtest.uhn.ca/home?serverId=home_r4&amp;pretty=true" TargetMode="External"/><Relationship Id="rId4" Type="http://schemas.openxmlformats.org/officeDocument/2006/relationships/hyperlink" Target="http://fhirtest.uhn.ca/home?serverId=home_21&amp;pretty=true" TargetMode="Externa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" TargetMode="External"/><Relationship Id="rId2" Type="http://schemas.openxmlformats.org/officeDocument/2006/relationships/hyperlink" Target="https://cts.nlm.nih.gov/fhir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iki.hl7.org/index.php?title=Publicly_Available_FHIR_Servers_for_testing" TargetMode="Externa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hyperlink" Target="http://clinfhir.com/valuesetCreator.html" TargetMode="External"/><Relationship Id="rId2" Type="http://schemas.openxmlformats.org/officeDocument/2006/relationships/hyperlink" Target="http://clinfhir.com/codeSystem.html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getpostman.com/" TargetMode="External"/><Relationship Id="rId4" Type="http://schemas.openxmlformats.org/officeDocument/2006/relationships/hyperlink" Target="http://clinfhir.com/query.html" TargetMode="Externa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://ontoserver.csiro.au/shrimp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healthintersections.com.au/FhirServer/" TargetMode="Externa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Understanding and Using Terminology in HL7 FHIR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BE469-48B2-1F4D-B6F9-7D023D5ECF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Rob Hausam MD</a:t>
            </a:r>
          </a:p>
          <a:p>
            <a:r>
              <a:rPr lang="en-US" dirty="0"/>
              <a:t>HL7 Working Group Meeting </a:t>
            </a:r>
          </a:p>
          <a:p>
            <a:r>
              <a:rPr lang="en-US" dirty="0"/>
              <a:t>Montreal, Quebec, Canada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2019-05-08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10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3105801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32783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are those whose specification can be predicted based on the grammar of the underlying code system, and the known structure of the URL that identifies them</a:t>
            </a:r>
          </a:p>
          <a:p>
            <a:r>
              <a:rPr lang="en-US" dirty="0"/>
              <a:t>Example - SNOMED CT has common sets of implicit value sets defined: </a:t>
            </a:r>
          </a:p>
          <a:p>
            <a:pPr lvl="1"/>
            <a:r>
              <a:rPr lang="en-US" dirty="0"/>
              <a:t>By </a:t>
            </a:r>
            <a:r>
              <a:rPr lang="en-US" dirty="0" err="1"/>
              <a:t>Subsumption</a:t>
            </a:r>
            <a:r>
              <a:rPr lang="en-US" dirty="0"/>
              <a:t>, By Reference Set, etc.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http://hl7.org/fhir/snomedct.html#implicit</a:t>
            </a: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007368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Implicit value sets do not use complex queries</a:t>
            </a:r>
          </a:p>
          <a:p>
            <a:pPr lvl="1"/>
            <a:r>
              <a:rPr lang="en-US"/>
              <a:t>Allows a single URL to serve as a value set definition that defines a value set, and can serve as the basis for the $expansion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554563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 $expand Example 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https://ontoserver.csiro.au/stu3-latest/ValueSet/$expand?url=http%3A%2F%2Fsnomed.info%2Fsct%3Ffhir_vs=isa%2F233604007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http://tx.fhir.org/r3/ValueSet/$expand?url=http%3A%2F%2Fsnomed.info%2Fsct%3Ffhir_vs%3Disa%2F233604007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http://its.patientsfirst.org.nz/RestService.svc/Terminz/ValueSet/$expand?url=http%3A%2F%2Fsnomed.info%2Fsct%3Ffhir_vs%3Disa%2F233604007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283903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$find-matches</a:t>
            </a:r>
            <a:br>
              <a:rPr lang="en-CA" dirty="0"/>
            </a:br>
            <a:r>
              <a:rPr lang="en-CA" dirty="0"/>
              <a:t>(formerly $compose)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Given a set of properties (and text), return one or more possible matching codes</a:t>
            </a:r>
          </a:p>
          <a:p>
            <a:r>
              <a:rPr lang="en-US" dirty="0"/>
              <a:t>This operation takes a set of properties, and examines the code system looking for codes in the code system that match a set of known properties.</a:t>
            </a:r>
            <a:endParaRPr lang="en-CA" dirty="0"/>
          </a:p>
          <a:p>
            <a:r>
              <a:rPr lang="en-CA" dirty="0"/>
              <a:t>Example use:</a:t>
            </a:r>
          </a:p>
          <a:p>
            <a:pPr lvl="1"/>
            <a:r>
              <a:rPr lang="en-CA" dirty="0"/>
              <a:t>SNOMED Composition - provide multiple properties, and ask for a single pre-coordinated code that represents the whole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656175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Closure – why do we need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Find any observations for male patients over the age of 50 who attended a particular clinic within a particular 2 week period, with a diagnosis of gout, and who had an elevated serum creatinine</a:t>
            </a:r>
          </a:p>
          <a:p>
            <a:r>
              <a:rPr lang="en-AU"/>
              <a:t>Some of this is terminology based, some isn’t</a:t>
            </a:r>
          </a:p>
          <a:p>
            <a:r>
              <a:rPr lang="en-AU"/>
              <a:t>How do you make this work?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450369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– the problem and the FHIR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Both "diagnosis of gout" and "serum creatinine" involve value set and/or </a:t>
            </a:r>
            <a:r>
              <a:rPr lang="en-US" err="1"/>
              <a:t>subsumption</a:t>
            </a:r>
            <a:r>
              <a:rPr lang="en-US"/>
              <a:t> queries (against SNOMED CT and LOINC respectively)</a:t>
            </a:r>
          </a:p>
          <a:p>
            <a:r>
              <a:rPr lang="en-US"/>
              <a:t>Generate a </a:t>
            </a:r>
            <a:r>
              <a:rPr lang="en-US" err="1"/>
              <a:t>subsumption</a:t>
            </a:r>
            <a:r>
              <a:rPr lang="en-US"/>
              <a:t> closure table on the fly, as new codes are seen</a:t>
            </a:r>
          </a:p>
          <a:p>
            <a:pPr lvl="1"/>
            <a:r>
              <a:rPr lang="en-US"/>
              <a:t>Terminology server does terminological reasoning</a:t>
            </a:r>
          </a:p>
          <a:p>
            <a:pPr lvl="1"/>
            <a:r>
              <a:rPr lang="en-US"/>
              <a:t>Client does closure table maintenance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020734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$closure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For every new code encountered by the client in a context:</a:t>
            </a:r>
          </a:p>
          <a:p>
            <a:r>
              <a:rPr lang="en-AU" dirty="0"/>
              <a:t>Ask the server what relationships exist with codes already in that context</a:t>
            </a:r>
          </a:p>
          <a:p>
            <a:r>
              <a:rPr lang="en-AU" dirty="0"/>
              <a:t>Put them all in a ‘closure’ table</a:t>
            </a:r>
          </a:p>
          <a:p>
            <a:pPr lvl="1"/>
            <a:r>
              <a:rPr lang="en-AU" dirty="0"/>
              <a:t>Concept table (key : system : code : display)</a:t>
            </a:r>
          </a:p>
          <a:p>
            <a:pPr lvl="1"/>
            <a:r>
              <a:rPr lang="en-AU" dirty="0"/>
              <a:t>Closure table (</a:t>
            </a:r>
            <a:r>
              <a:rPr lang="en-AU" dirty="0" err="1"/>
              <a:t>keySource</a:t>
            </a:r>
            <a:r>
              <a:rPr lang="en-AU" dirty="0"/>
              <a:t>, </a:t>
            </a:r>
            <a:r>
              <a:rPr lang="en-AU" dirty="0" err="1"/>
              <a:t>keyDest</a:t>
            </a:r>
            <a:r>
              <a:rPr lang="en-AU" dirty="0"/>
              <a:t>)</a:t>
            </a:r>
          </a:p>
          <a:p>
            <a:r>
              <a:rPr lang="en-AU" dirty="0"/>
              <a:t>Can include joins on this table as part of other queries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3906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84170"/>
            <a:ext cx="7667625" cy="14859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6084168" y="359786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13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20760"/>
            <a:ext cx="6912768" cy="46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51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4923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Representing and exchanging Coded Data</a:t>
            </a:r>
            <a:endParaRPr lang="en-CA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9664" y="1597914"/>
            <a:ext cx="1485165" cy="1371600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</p:cNvCxnSpPr>
          <p:nvPr/>
        </p:nvCxnSpPr>
        <p:spPr>
          <a:xfrm flipH="1">
            <a:off x="3422142" y="2283714"/>
            <a:ext cx="745950" cy="11285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1094267">
            <a:off x="3467038" y="2045858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55DBDF8-4843-2342-B404-5338E90E07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https://github.com/FHIR/documents/blob/master/presentations/2019-01%20Tutorials/FHIR%20Terminology%20-%20San%20Antonio%20WGM%202019-01-16.pptx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57961C-FCA0-5746-BE34-3DC833089C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604" y="3165816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130000" y="4355254"/>
            <a:ext cx="3184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Acknowledgements: Grahame Grieve, Lloyd McKenzie</a:t>
            </a:r>
          </a:p>
        </p:txBody>
      </p:sp>
    </p:spTree>
    <p:extLst>
      <p:ext uri="{BB962C8B-B14F-4D97-AF65-F5344CB8AC3E}">
        <p14:creationId xmlns:p14="http://schemas.microsoft.com/office/powerpoint/2010/main" val="3926715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EF00B21-B361-A348-93E9-AD0602682F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20</a:t>
            </a:fld>
            <a:endParaRPr lang="en-CA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0D467FA-E0D2-3E40-A851-31376AB08909}"/>
              </a:ext>
            </a:extLst>
          </p:cNvPr>
          <p:cNvSpPr/>
          <p:nvPr/>
        </p:nvSpPr>
        <p:spPr>
          <a:xfrm>
            <a:off x="4169664" y="1597914"/>
            <a:ext cx="1485165" cy="1371600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54FA0E-4491-C446-B3F3-6DEFBDDFAE79}"/>
              </a:ext>
            </a:extLst>
          </p:cNvPr>
          <p:cNvCxnSpPr>
            <a:cxnSpLocks/>
          </p:cNvCxnSpPr>
          <p:nvPr/>
        </p:nvCxnSpPr>
        <p:spPr>
          <a:xfrm flipH="1">
            <a:off x="3422142" y="2283714"/>
            <a:ext cx="745950" cy="11285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0E8DD86-5C35-D743-AEAD-6933F47D7D2A}"/>
              </a:ext>
            </a:extLst>
          </p:cNvPr>
          <p:cNvSpPr txBox="1"/>
          <p:nvPr/>
        </p:nvSpPr>
        <p:spPr>
          <a:xfrm rot="21094267">
            <a:off x="3467038" y="2045858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Bindings identify the codes that are allowed to be used for a given element</a:t>
            </a:r>
          </a:p>
          <a:p>
            <a:r>
              <a:rPr lang="en-CA"/>
              <a:t>Bindings can be to a:</a:t>
            </a:r>
          </a:p>
          <a:p>
            <a:pPr lvl="1"/>
            <a:r>
              <a:rPr lang="en-CA" b="1"/>
              <a:t>Value set</a:t>
            </a:r>
          </a:p>
          <a:p>
            <a:pPr lvl="2"/>
            <a:r>
              <a:rPr lang="en-US"/>
              <a:t>By convention a binding is to a value set – not directly to a code system</a:t>
            </a:r>
            <a:endParaRPr lang="en-CA"/>
          </a:p>
          <a:p>
            <a:pPr lvl="1"/>
            <a:r>
              <a:rPr lang="en-CA" b="1"/>
              <a:t>Reference</a:t>
            </a:r>
            <a:r>
              <a:rPr lang="en-CA"/>
              <a:t> (to an “inferred” value set)</a:t>
            </a:r>
          </a:p>
          <a:p>
            <a:pPr lvl="2"/>
            <a:r>
              <a:rPr lang="en-CA"/>
              <a:t>E.g. Mime types</a:t>
            </a:r>
          </a:p>
          <a:p>
            <a:pPr lvl="1"/>
            <a:r>
              <a:rPr lang="en-CA" b="1"/>
              <a:t>Description</a:t>
            </a:r>
            <a:r>
              <a:rPr lang="en-CA"/>
              <a:t> only</a:t>
            </a:r>
          </a:p>
          <a:p>
            <a:pPr lvl="2"/>
            <a:r>
              <a:rPr lang="en-CA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1800" b="1" dirty="0"/>
              <a:t>example</a:t>
            </a:r>
            <a:r>
              <a:rPr lang="en-CA" sz="1800" dirty="0"/>
              <a:t>: These codes just give an idea of what you might use</a:t>
            </a:r>
          </a:p>
          <a:p>
            <a:pPr lvl="1"/>
            <a:r>
              <a:rPr lang="en-CA" sz="1500" dirty="0"/>
              <a:t>No expectation (or recommendation) of use</a:t>
            </a:r>
            <a:endParaRPr lang="en-CA" sz="1800" b="1" dirty="0"/>
          </a:p>
          <a:p>
            <a:r>
              <a:rPr lang="en-CA" sz="1800" b="1" dirty="0"/>
              <a:t>preferred</a:t>
            </a:r>
            <a:r>
              <a:rPr lang="en-CA" sz="1800" dirty="0"/>
              <a:t>: You SHOULD use the specified codes</a:t>
            </a:r>
          </a:p>
          <a:p>
            <a:pPr lvl="1"/>
            <a:r>
              <a:rPr lang="en-CA" sz="1500" dirty="0"/>
              <a:t>But if you have a good reason, you can use something else instead </a:t>
            </a:r>
            <a:r>
              <a:rPr lang="mr-IN" sz="1500" dirty="0"/>
              <a:t>–</a:t>
            </a:r>
            <a:r>
              <a:rPr lang="en-CA" sz="15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1800" b="1" dirty="0"/>
              <a:t>extensible</a:t>
            </a:r>
            <a:r>
              <a:rPr lang="en-CA" sz="1800" dirty="0"/>
              <a:t>: You must use the specified codes if they apply</a:t>
            </a:r>
          </a:p>
          <a:p>
            <a:pPr lvl="1"/>
            <a:r>
              <a:rPr lang="en-CA" sz="15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1800" b="1" dirty="0"/>
              <a:t>required</a:t>
            </a:r>
            <a:r>
              <a:rPr lang="en-CA" sz="1800" dirty="0"/>
              <a:t>: You must use the specified codes</a:t>
            </a:r>
          </a:p>
          <a:p>
            <a:pPr lvl="1"/>
            <a:r>
              <a:rPr lang="en-CA" sz="15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4B2E86B5-FCB7-1843-A5A1-8F1A543C58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23</a:t>
            </a:fld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519866" y="4055934"/>
            <a:ext cx="3591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</a:t>
            </a:r>
            <a:r>
              <a:rPr lang="en-US" b="1" dirty="0"/>
              <a:t>not</a:t>
            </a:r>
            <a:r>
              <a:rPr lang="en-US" dirty="0"/>
              <a:t> a reference from an instance of coded data directly to a value set (except by the </a:t>
            </a:r>
            <a:r>
              <a:rPr lang="en-GB" dirty="0" err="1"/>
              <a:t>valueset</a:t>
            </a:r>
            <a:r>
              <a:rPr lang="en-GB" dirty="0"/>
              <a:t>-reference</a:t>
            </a:r>
            <a:r>
              <a:rPr lang="en-US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8EE5477-588F-CA45-8E30-BDC0C5B0498A}"/>
              </a:ext>
            </a:extLst>
          </p:cNvPr>
          <p:cNvSpPr/>
          <p:nvPr/>
        </p:nvSpPr>
        <p:spPr>
          <a:xfrm>
            <a:off x="4169664" y="1597914"/>
            <a:ext cx="1485165" cy="1371600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0723AC7-AB13-5244-95AB-A57CE0BBE821}"/>
              </a:ext>
            </a:extLst>
          </p:cNvPr>
          <p:cNvCxnSpPr>
            <a:cxnSpLocks/>
          </p:cNvCxnSpPr>
          <p:nvPr/>
        </p:nvCxnSpPr>
        <p:spPr>
          <a:xfrm flipH="1">
            <a:off x="3422142" y="2283714"/>
            <a:ext cx="745950" cy="11285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7461CE5-A499-1542-BEDC-ED4D3365A064}"/>
              </a:ext>
            </a:extLst>
          </p:cNvPr>
          <p:cNvSpPr txBox="1"/>
          <p:nvPr/>
        </p:nvSpPr>
        <p:spPr>
          <a:xfrm rot="21094267">
            <a:off x="3467038" y="2045858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46FCB49-4120-3F42-8D12-A52975358D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URL vs. OID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26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5058054" y="2517744"/>
            <a:ext cx="2430270" cy="1242138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27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123" y="1371600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Vocabulary and Orders and Observations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 err="1"/>
              <a:t>volved</a:t>
            </a:r>
            <a:r>
              <a:rPr lang="en-US" noProof="0"/>
              <a:t> in HL7 and terminology standards/development and modeling for 16+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944932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1" y="1896675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33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dirty="0"/>
              <a:t>Codes vs. Identifiers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resource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2C5720-08F5-F241-A959-BC2D74839FA4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34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May</a:t>
            </a:r>
            <a:r>
              <a:rPr lang="en-US"/>
              <a:t> list some or all of the concepts in the code system, along with their basic properties (code, display, definition), designations, and additional properties</a:t>
            </a:r>
            <a:endParaRPr lang="en-US" b="1"/>
          </a:p>
          <a:p>
            <a:r>
              <a:rPr lang="en-US" b="1"/>
              <a:t>Not</a:t>
            </a:r>
            <a:r>
              <a:rPr lang="en-US"/>
              <a:t> intended to support the process of maintaining a code system</a:t>
            </a:r>
          </a:p>
          <a:p>
            <a:r>
              <a:rPr lang="en-US" b="1"/>
              <a:t>Not</a:t>
            </a:r>
            <a:r>
              <a:rPr lang="en-US"/>
              <a:t> intended for </a:t>
            </a:r>
            <a:r>
              <a:rPr lang="en-US" b="1"/>
              <a:t>distributing</a:t>
            </a:r>
            <a:r>
              <a:rPr lang="en-US"/>
              <a:t> important existing (large) code systems (SNOMED CT, LOINC, </a:t>
            </a:r>
            <a:r>
              <a:rPr lang="en-US" err="1"/>
              <a:t>RxNorm</a:t>
            </a:r>
            <a:r>
              <a:rPr lang="en-US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14950" y="214313"/>
            <a:ext cx="382905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UML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629562" y="2222692"/>
            <a:ext cx="1187298" cy="577081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528818" y="4131592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25706" y="3804576"/>
            <a:ext cx="782388" cy="32701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66927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12933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391A2-2F03-364C-85C9-861F1FEFA3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25302"/>
            <a:ext cx="3145463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Value Set Resource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0B43343-8C13-9A43-AE82-C4B9645FE88E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39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656888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Background</a:t>
            </a:r>
          </a:p>
          <a:p>
            <a:pPr lvl="1"/>
            <a:r>
              <a:rPr lang="en-CA" dirty="0"/>
              <a:t>Technical (e.g. developer, architect)</a:t>
            </a:r>
          </a:p>
          <a:p>
            <a:pPr lvl="1"/>
            <a:r>
              <a:rPr lang="en-CA" dirty="0"/>
              <a:t>Clinical (e.g. physician, nurse, pharmacist)</a:t>
            </a:r>
          </a:p>
          <a:p>
            <a:pPr lvl="1"/>
            <a:r>
              <a:rPr lang="en-CA" dirty="0"/>
              <a:t>Non-technical (e.g. manager, CEO)</a:t>
            </a:r>
          </a:p>
          <a:p>
            <a:r>
              <a:rPr lang="en-US" dirty="0"/>
              <a:t>Familiar With Terminologies?</a:t>
            </a:r>
          </a:p>
          <a:p>
            <a:pPr lvl="1"/>
            <a:r>
              <a:rPr lang="en-US" dirty="0"/>
              <a:t>SNOMED CT, LOINC, ICD, etc.</a:t>
            </a:r>
          </a:p>
          <a:p>
            <a:r>
              <a:rPr lang="en-US" dirty="0"/>
              <a:t>Familiar with FHIR?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15394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ValueSet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41</a:t>
            </a:fld>
            <a:endParaRPr lang="en-CA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104063" y="303213"/>
            <a:ext cx="2039937" cy="8636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UML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495541" y="4335762"/>
            <a:ext cx="1584554" cy="415498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</p:cNvCxnSpPr>
          <p:nvPr/>
        </p:nvCxnSpPr>
        <p:spPr bwMode="auto">
          <a:xfrm flipH="1">
            <a:off x="1115616" y="3975906"/>
            <a:ext cx="648072" cy="35985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3F813D6-9CC8-C64D-A68A-6EB40F56F1F7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43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Name the code system (‘system’, with optional ‘version’)</a:t>
            </a:r>
          </a:p>
          <a:p>
            <a:r>
              <a:rPr lang="en-AU"/>
              <a:t>If just a ‘system’, then all codes are included</a:t>
            </a:r>
          </a:p>
          <a:p>
            <a:r>
              <a:rPr lang="en-AU"/>
              <a:t>List codes</a:t>
            </a:r>
          </a:p>
          <a:p>
            <a:pPr lvl="1"/>
            <a:r>
              <a:rPr lang="en-AU"/>
              <a:t>Can provide alternate descriptions</a:t>
            </a:r>
          </a:p>
          <a:p>
            <a:r>
              <a:rPr lang="en-AU"/>
              <a:t>Select codes by property (‘filter’) </a:t>
            </a:r>
          </a:p>
          <a:p>
            <a:pPr lvl="1"/>
            <a:r>
              <a:rPr lang="en-AU"/>
              <a:t>Property Name – defined by the code system</a:t>
            </a:r>
          </a:p>
          <a:p>
            <a:pPr lvl="1"/>
            <a:r>
              <a:rPr lang="en-AU"/>
              <a:t>Operation – ‘=’, ‘is-a’, ‘in’, ‘regex’, etc.</a:t>
            </a:r>
          </a:p>
          <a:p>
            <a:pPr lvl="1"/>
            <a:r>
              <a:rPr lang="en-AU"/>
              <a:t>Value – the value of the property</a:t>
            </a:r>
          </a:p>
          <a:p>
            <a:pPr lvl="1"/>
            <a:r>
              <a:rPr lang="en-AU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27" y="1221600"/>
            <a:ext cx="6532637" cy="365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38" y="1221601"/>
            <a:ext cx="4266474" cy="36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E0E9C50-A1A6-EE40-95FB-EC63606CADC6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47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1371600"/>
            <a:ext cx="8455025" cy="1416050"/>
          </a:xfrm>
        </p:spPr>
        <p:txBody>
          <a:bodyPr/>
          <a:lstStyle/>
          <a:p>
            <a:r>
              <a:rPr lang="en-AU" dirty="0"/>
              <a:t>A list of mappings between concepts from two different value sets (normally from different code systems or models) (</a:t>
            </a:r>
            <a:r>
              <a:rPr lang="en-AU" dirty="0">
                <a:hlinkClick r:id="" action="ppaction://noaction"/>
              </a:rPr>
              <a:t>UML</a:t>
            </a:r>
            <a:r>
              <a:rPr lang="en-AU" dirty="0"/>
              <a:t>)</a:t>
            </a:r>
          </a:p>
          <a:p>
            <a:r>
              <a:rPr lang="en-AU" dirty="0"/>
              <a:t>Mapping data for the $translate operation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(more on this later)</a:t>
            </a:r>
          </a:p>
          <a:p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746076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562220" y="2541887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14950" y="214313"/>
            <a:ext cx="382905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UML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Familiar with Other Information Model Standards?</a:t>
            </a:r>
          </a:p>
          <a:p>
            <a:pPr lvl="1"/>
            <a:r>
              <a:rPr lang="en-US" dirty="0"/>
              <a:t>V2, V3, CDA, </a:t>
            </a:r>
            <a:r>
              <a:rPr lang="en-US" dirty="0" err="1"/>
              <a:t>OpenEHR</a:t>
            </a:r>
            <a:r>
              <a:rPr lang="en-US" dirty="0"/>
              <a:t>, etc.</a:t>
            </a:r>
            <a:endParaRPr lang="en-CA" dirty="0"/>
          </a:p>
          <a:p>
            <a:r>
              <a:rPr lang="en-CA" dirty="0"/>
              <a:t>Taken other HL7 Vocabulary training/tutorials?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27738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08400-B893-CC40-A3B4-DFF5AEA9FDE9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50</a:t>
            </a:fld>
            <a:endParaRPr lang="en-CA" sz="75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(FMM 0)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422775" y="303213"/>
            <a:ext cx="4721225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UML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7" y="493459"/>
            <a:ext cx="763905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ExpansionProfile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This resource was removed in R4!</a:t>
            </a:r>
          </a:p>
          <a:p>
            <a:pPr lvl="1"/>
            <a:r>
              <a:rPr lang="en-GB" dirty="0"/>
              <a:t>All equivalent functionality is now incorporated in the $expand operation</a:t>
            </a:r>
          </a:p>
          <a:p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Allows a terminology service client to configure the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behavior</a:t>
            </a:r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 of the terminology server in regard to:</a:t>
            </a:r>
          </a:p>
          <a:p>
            <a:pPr lvl="1"/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How it builds value set expansions</a:t>
            </a:r>
          </a:p>
          <a:p>
            <a:pPr lvl="1"/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How it validates codes in relation to the value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641483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6551207"/>
      </p:ext>
    </p:extLst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 (cont.)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9081937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Terminology-based Search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CFF-EB98-2F4E-B146-328295AAA442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56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25517979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Exact match: </a:t>
            </a:r>
            <a:r>
              <a:rPr lang="en-CA" dirty="0" err="1"/>
              <a:t>system|code</a:t>
            </a:r>
            <a:br>
              <a:rPr lang="en-CA" dirty="0"/>
            </a:br>
            <a:r>
              <a:rPr lang="en-CA" dirty="0"/>
              <a:t>(SNOMED CT|</a:t>
            </a:r>
            <a:r>
              <a:rPr lang="en-US" dirty="0"/>
              <a:t>Hypertensive disorder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2"/>
              </a:rPr>
              <a:t>https://fhir.hausamconsulting.com/baseR4/Condition?code=http%3A%2F%2Fsnomed.info%2Fsct%7C38341003</a:t>
            </a:r>
            <a:endParaRPr lang="en-CA" dirty="0"/>
          </a:p>
          <a:p>
            <a:pPr lvl="1"/>
            <a:r>
              <a:rPr lang="en-CA" dirty="0"/>
              <a:t>Code, any system: code</a:t>
            </a:r>
            <a:br>
              <a:rPr lang="en-CA" dirty="0"/>
            </a:br>
            <a:r>
              <a:rPr lang="en-CA" dirty="0"/>
              <a:t>(LOINC </a:t>
            </a:r>
            <a:r>
              <a:rPr lang="en-US" dirty="0"/>
              <a:t>Body weight Measured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3"/>
              </a:rPr>
              <a:t>http://fhirtest.uhn.ca/baseDstu3/Observation?code=3141-9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11783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System, any code: system|</a:t>
            </a:r>
            <a:br>
              <a:rPr lang="en-CA" dirty="0"/>
            </a:br>
            <a:r>
              <a:rPr lang="en-CA" dirty="0"/>
              <a:t>(SNOMED CT)</a:t>
            </a:r>
          </a:p>
          <a:p>
            <a:pPr lvl="2"/>
            <a:r>
              <a:rPr lang="en-CA" dirty="0">
                <a:hlinkClick r:id="rId2"/>
              </a:rPr>
              <a:t>http://fhirtest.uhn.ca/baseDstu3/AllergyIntolerance?code=http%3A%2F%2Fsnomed.info%2Fsct%7C</a:t>
            </a:r>
            <a:endParaRPr lang="en-CA" dirty="0"/>
          </a:p>
          <a:p>
            <a:pPr lvl="1"/>
            <a:r>
              <a:rPr lang="en-CA" dirty="0"/>
              <a:t>No system property exists, code: |code</a:t>
            </a:r>
          </a:p>
          <a:p>
            <a:pPr lvl="2"/>
            <a:r>
              <a:rPr lang="en-GB" dirty="0">
                <a:hlinkClick r:id="rId3"/>
              </a:rPr>
              <a:t>http://fhir.hausamconsulting.com/baseR4/AllergyIntolerance?code=%7Callergy4387</a:t>
            </a:r>
            <a:endParaRPr lang="en-CA" dirty="0"/>
          </a:p>
          <a:p>
            <a:pPr lvl="2"/>
            <a:r>
              <a:rPr lang="en-CA" dirty="0"/>
              <a:t>This is expected to be quite rare</a:t>
            </a:r>
          </a:p>
          <a:p>
            <a:pPr lvl="3"/>
            <a:r>
              <a:rPr lang="en-CA" dirty="0"/>
              <a:t>Why would you want to do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556586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rtl="0" eaLnBrk="1" fontAlgn="base" hangingPunct="1"/>
            <a:r>
              <a:rPr lang="en-CA" dirty="0"/>
              <a:t>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Search on </a:t>
            </a:r>
            <a:r>
              <a:rPr lang="en-CA" dirty="0" err="1">
                <a:ea typeface="+mn-ea"/>
                <a:cs typeface="+mn-cs"/>
              </a:rPr>
              <a:t>CodeableConcept.text</a:t>
            </a:r>
            <a:r>
              <a:rPr lang="en-CA" dirty="0">
                <a:ea typeface="+mn-ea"/>
                <a:cs typeface="+mn-cs"/>
              </a:rPr>
              <a:t> or </a:t>
            </a:r>
            <a:r>
              <a:rPr lang="en-CA" dirty="0" err="1"/>
              <a:t>Coding.display</a:t>
            </a:r>
            <a:r>
              <a:rPr lang="en-CA" dirty="0"/>
              <a:t> or </a:t>
            </a:r>
            <a:r>
              <a:rPr lang="en-CA" dirty="0" err="1"/>
              <a:t>Identifier.type.text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text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http://fhirtest.uhn.ca/baseDstu3/Condition?code:text=angina</a:t>
            </a:r>
            <a:endParaRPr lang="en-CA" dirty="0"/>
          </a:p>
          <a:p>
            <a:pPr lvl="2"/>
            <a:r>
              <a:rPr lang="en-CA" dirty="0">
                <a:hlinkClick r:id="rId3"/>
              </a:rPr>
              <a:t>http://fhirtest.uhn.ca/baseDstu3/Condition?code:text=angin</a:t>
            </a:r>
            <a:endParaRPr lang="en-CA" dirty="0"/>
          </a:p>
          <a:p>
            <a:pPr lvl="2"/>
            <a:r>
              <a:rPr lang="en-CA" dirty="0">
                <a:hlinkClick r:id="rId4"/>
              </a:rPr>
              <a:t>http://fhirtest.uhn.ca/baseDstu3/AllergyIntolerance?code:text=aspirin</a:t>
            </a:r>
            <a:endParaRPr lang="en-CA" dirty="0"/>
          </a:p>
          <a:p>
            <a:pPr lvl="1"/>
            <a:r>
              <a:rPr lang="en-CA" dirty="0">
                <a:ea typeface="+mn-ea"/>
                <a:cs typeface="+mn-cs"/>
              </a:rPr>
              <a:t>Exclude resources that match based on token: </a:t>
            </a:r>
            <a:r>
              <a:rPr lang="en-CA" b="1" dirty="0">
                <a:ea typeface="+mn-ea"/>
                <a:cs typeface="+mn-cs"/>
              </a:rPr>
              <a:t>not</a:t>
            </a:r>
          </a:p>
          <a:p>
            <a:pPr lvl="2"/>
            <a:r>
              <a:rPr lang="en-CA" dirty="0">
                <a:hlinkClick r:id="rId5"/>
              </a:rPr>
              <a:t>http://fhirtest.uhn.ca/baseDstu3/Condition?severity:not=255604002</a:t>
            </a:r>
            <a:endParaRPr lang="en-CA" dirty="0"/>
          </a:p>
          <a:p>
            <a:pPr lvl="3"/>
            <a:r>
              <a:rPr lang="en-US" dirty="0"/>
              <a:t>255604002 = “Mild”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867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does FHIR integrate terminology services?</a:t>
            </a:r>
          </a:p>
          <a:p>
            <a:r>
              <a:rPr lang="en-US" dirty="0"/>
              <a:t>How does FHIR validate terminology in incoming messages?</a:t>
            </a:r>
          </a:p>
          <a:p>
            <a:r>
              <a:rPr lang="en-US" dirty="0"/>
              <a:t>“Consumer-friendly” terms</a:t>
            </a:r>
          </a:p>
          <a:p>
            <a:r>
              <a:rPr lang="en-US" dirty="0"/>
              <a:t>Extensible vs. required bindings</a:t>
            </a:r>
          </a:p>
          <a:p>
            <a:r>
              <a:rPr lang="en-US" dirty="0"/>
              <a:t>What terminologies are accessible?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19443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value set: </a:t>
            </a:r>
            <a:r>
              <a:rPr lang="en-CA" b="1" dirty="0">
                <a:ea typeface="+mn-ea"/>
                <a:cs typeface="+mn-cs"/>
              </a:rPr>
              <a:t>in</a:t>
            </a:r>
          </a:p>
          <a:p>
            <a:pPr lvl="2"/>
            <a:r>
              <a:rPr lang="en-CA" dirty="0">
                <a:hlinkClick r:id="rId2"/>
              </a:rPr>
              <a:t>http://fhir.hausamconsulting.com/baseR4/Condition?code:in=http%3A%2F%2Ffhir.hausamconsulting.com%2FbaseR4%2FValueSet%2Fupper-respiratory-infection</a:t>
            </a:r>
            <a:endParaRPr lang="en-CA" dirty="0">
              <a:ea typeface="+mn-ea"/>
              <a:cs typeface="+mn-cs"/>
              <a:hlinkClick r:id="rId3"/>
            </a:endParaRPr>
          </a:p>
          <a:p>
            <a:pPr lvl="1"/>
            <a:r>
              <a:rPr lang="en-CA" dirty="0">
                <a:ea typeface="+mn-ea"/>
                <a:cs typeface="+mn-cs"/>
              </a:rPr>
              <a:t>Code not in value set: </a:t>
            </a:r>
            <a:r>
              <a:rPr lang="en-CA" b="1" dirty="0">
                <a:ea typeface="+mn-ea"/>
                <a:cs typeface="+mn-cs"/>
              </a:rPr>
              <a:t>not-in</a:t>
            </a:r>
            <a:endParaRPr lang="en-CA" dirty="0">
              <a:ea typeface="+mn-ea"/>
              <a:cs typeface="+mn-cs"/>
            </a:endParaRPr>
          </a:p>
          <a:p>
            <a:pPr lvl="2"/>
            <a:r>
              <a:rPr lang="en-GB" dirty="0"/>
              <a:t>http://fhir.hausamconsulting.com/baseR4/Condition?code:not-in=http%3A%2F%2Ffhir.hausamconsulting.com%2FbaseR4%2FValueSet%2Fupper-respiratory-infection</a:t>
            </a:r>
          </a:p>
          <a:p>
            <a:pPr lvl="3"/>
            <a:r>
              <a:rPr lang="en-GB" dirty="0"/>
              <a:t>[unable to test ‘not-in’ with current HAPI and other server implementations]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0691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rtl="0" eaLnBrk="1" fontAlgn="base" hangingPunct="1"/>
            <a:r>
              <a:rPr lang="en-CA" dirty="0" err="1"/>
              <a:t>Subsumption</a:t>
            </a:r>
            <a:r>
              <a:rPr lang="en-CA" dirty="0"/>
              <a:t>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a resource </a:t>
            </a:r>
            <a:r>
              <a:rPr lang="en-CA" dirty="0"/>
              <a:t>subsumes the specified search code (e.g. is-a* relationship)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below “Diabetes mellitus” (</a:t>
            </a:r>
            <a:r>
              <a:rPr lang="en-CA" sz="1800" b="1" dirty="0"/>
              <a:t>73211009</a:t>
            </a:r>
            <a:r>
              <a:rPr lang="en-CA" b="1" dirty="0">
                <a:ea typeface="+mn-ea"/>
                <a:cs typeface="+mn-cs"/>
              </a:rPr>
              <a:t>)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http://fhirtest.uhn.ca/baseDstu3/Condition?code:below=http://snomed.info/sct|</a:t>
            </a:r>
            <a:r>
              <a:rPr lang="is-IS" dirty="0">
                <a:hlinkClick r:id="rId2"/>
              </a:rPr>
              <a:t>73211009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/>
              <a:t>Code in a resource is subsumed by the specified search code (e.g. is-a* relationship): </a:t>
            </a:r>
            <a:r>
              <a:rPr lang="en-CA" b="1" dirty="0"/>
              <a:t>above “Diabetes mellitus type 2 without retinopathy” (1481000119100)</a:t>
            </a:r>
          </a:p>
          <a:p>
            <a:pPr lvl="2"/>
            <a:r>
              <a:rPr lang="en-CA" dirty="0">
                <a:hlinkClick r:id="rId3"/>
              </a:rPr>
              <a:t>http://fhirtest.uhn.ca/baseDstu3/Condition?code:above=http://snomed.info/sct|1481000119100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4788024" y="4356278"/>
            <a:ext cx="2646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*is-a relationship includes the code itself</a:t>
            </a:r>
          </a:p>
        </p:txBody>
      </p:sp>
    </p:spTree>
    <p:extLst>
      <p:ext uri="{BB962C8B-B14F-4D97-AF65-F5344CB8AC3E}">
        <p14:creationId xmlns:p14="http://schemas.microsoft.com/office/powerpoint/2010/main" val="7310212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 SERVICE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CE7A7-96F9-A946-8453-AE76A0DFD1DB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62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30761998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There’s a lot of complexity here:</a:t>
            </a:r>
          </a:p>
          <a:p>
            <a:pPr lvl="1"/>
            <a:r>
              <a:rPr lang="en-AU"/>
              <a:t>Code Systems</a:t>
            </a:r>
          </a:p>
          <a:p>
            <a:pPr lvl="1"/>
            <a:r>
              <a:rPr lang="en-AU"/>
              <a:t>Value Sets </a:t>
            </a:r>
          </a:p>
          <a:p>
            <a:pPr lvl="1"/>
            <a:r>
              <a:rPr lang="en-AU"/>
              <a:t>Bindings</a:t>
            </a:r>
          </a:p>
          <a:p>
            <a:r>
              <a:rPr lang="en-AU"/>
              <a:t>Many (or most) applications are much simpler</a:t>
            </a:r>
          </a:p>
          <a:p>
            <a:pPr lvl="1"/>
            <a:r>
              <a:rPr lang="en-AU"/>
              <a:t>List of codes and displays in some table structure</a:t>
            </a:r>
          </a:p>
          <a:p>
            <a:pPr lvl="1"/>
            <a:r>
              <a:rPr lang="en-AU"/>
              <a:t>This is a known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914322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Delegate the complexity to specialist software</a:t>
            </a:r>
          </a:p>
          <a:p>
            <a:r>
              <a:rPr lang="en-AU"/>
              <a:t>Provide a set of services that do what applications need</a:t>
            </a:r>
          </a:p>
          <a:p>
            <a:r>
              <a:rPr lang="en-AU"/>
              <a:t>It becomes easy to write applications that do terminology well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031631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Give me a list of codes</a:t>
            </a:r>
          </a:p>
          <a:p>
            <a:pPr lvl="1"/>
            <a:r>
              <a:rPr lang="en-AU"/>
              <a:t>e.g., to populate my dropdown list </a:t>
            </a:r>
          </a:p>
          <a:p>
            <a:r>
              <a:rPr lang="en-AU"/>
              <a:t>Is this code valid?</a:t>
            </a:r>
          </a:p>
          <a:p>
            <a:pPr lvl="1"/>
            <a:r>
              <a:rPr lang="en-AU"/>
              <a:t>e.g., is the code that I received from an outside source a member of the required value set?</a:t>
            </a:r>
          </a:p>
          <a:p>
            <a:r>
              <a:rPr lang="en-AU"/>
              <a:t>How do I display a code?</a:t>
            </a:r>
          </a:p>
          <a:p>
            <a:pPr lvl="1"/>
            <a:r>
              <a:rPr lang="en-AU"/>
              <a:t>e.g., I need to show the preferred display term for my application context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985277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Translate this code to a different code system</a:t>
            </a:r>
          </a:p>
          <a:p>
            <a:pPr lvl="1"/>
            <a:r>
              <a:rPr lang="en-AU"/>
              <a:t>e.g., I coded the diagnosis in SNOMED CT and now I need to submit the claim in ICD-10</a:t>
            </a:r>
          </a:p>
          <a:p>
            <a:r>
              <a:rPr lang="en-AU"/>
              <a:t>Integrate terminology search into my application</a:t>
            </a:r>
          </a:p>
          <a:p>
            <a:pPr lvl="1"/>
            <a:r>
              <a:rPr lang="en-AU"/>
              <a:t>e.g., my type-ahead search to enter data into the allergy list needs the value set expansion for the list of codes that should be included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099670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 Service Operations -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67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0" y="1371600"/>
            <a:ext cx="4114800" cy="3468688"/>
          </a:xfrm>
        </p:spPr>
        <p:txBody>
          <a:bodyPr/>
          <a:lstStyle/>
          <a:p>
            <a:r>
              <a:rPr lang="en-AU" dirty="0" err="1"/>
              <a:t>ValueSet</a:t>
            </a:r>
            <a:endParaRPr lang="en-AU" dirty="0"/>
          </a:p>
          <a:p>
            <a:pPr lvl="1"/>
            <a:r>
              <a:rPr lang="en-AU" dirty="0"/>
              <a:t>$expand </a:t>
            </a:r>
          </a:p>
          <a:p>
            <a:pPr lvl="1"/>
            <a:r>
              <a:rPr lang="en-AU" dirty="0"/>
              <a:t>$validate-code</a:t>
            </a:r>
          </a:p>
          <a:p>
            <a:r>
              <a:rPr lang="en-AU" dirty="0" err="1"/>
              <a:t>CodeSystem</a:t>
            </a:r>
            <a:endParaRPr lang="en-AU" dirty="0"/>
          </a:p>
          <a:p>
            <a:pPr lvl="1"/>
            <a:r>
              <a:rPr lang="en-AU" dirty="0"/>
              <a:t>$lookup</a:t>
            </a:r>
          </a:p>
          <a:p>
            <a:pPr lvl="1"/>
            <a:r>
              <a:rPr lang="en-AU" dirty="0"/>
              <a:t>$subsumes</a:t>
            </a:r>
          </a:p>
          <a:p>
            <a:pPr lvl="1"/>
            <a:r>
              <a:rPr lang="en-AU" dirty="0"/>
              <a:t>$find-matches</a:t>
            </a:r>
          </a:p>
          <a:p>
            <a:pPr lvl="1"/>
            <a:r>
              <a:rPr lang="en-AU" dirty="0">
                <a:solidFill>
                  <a:srgbClr val="FF0000"/>
                </a:solidFill>
              </a:rPr>
              <a:t>$validate-code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5029200" y="1371600"/>
            <a:ext cx="4114800" cy="3468688"/>
          </a:xfrm>
        </p:spPr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  <a:p>
            <a:pPr lvl="1"/>
            <a:r>
              <a:rPr lang="en-AU" dirty="0"/>
              <a:t>$translate</a:t>
            </a:r>
          </a:p>
          <a:p>
            <a:pPr lvl="1"/>
            <a:r>
              <a:rPr lang="en-AU" dirty="0"/>
              <a:t>$closure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E6B79-EAF1-F645-99AF-F2A8454A7B60}"/>
              </a:ext>
            </a:extLst>
          </p:cNvPr>
          <p:cNvSpPr txBox="1"/>
          <p:nvPr/>
        </p:nvSpPr>
        <p:spPr>
          <a:xfrm>
            <a:off x="3445713" y="3938662"/>
            <a:ext cx="3843815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Operation was already included in </a:t>
            </a:r>
            <a:r>
              <a:rPr lang="en-US" dirty="0" err="1">
                <a:solidFill>
                  <a:srgbClr val="FF0000"/>
                </a:solidFill>
              </a:rPr>
              <a:t>ValueSet</a:t>
            </a:r>
            <a:r>
              <a:rPr lang="en-US" dirty="0">
                <a:solidFill>
                  <a:srgbClr val="FF0000"/>
                </a:solidFill>
              </a:rPr>
              <a:t>, but is also a new addition for </a:t>
            </a:r>
            <a:r>
              <a:rPr lang="en-US" dirty="0" err="1">
                <a:solidFill>
                  <a:srgbClr val="FF0000"/>
                </a:solidFill>
              </a:rPr>
              <a:t>CodeSystem</a:t>
            </a:r>
            <a:r>
              <a:rPr lang="en-US" dirty="0">
                <a:solidFill>
                  <a:srgbClr val="FF0000"/>
                </a:solidFill>
              </a:rPr>
              <a:t> in R4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C81E180-AFA6-7F47-99DC-4B625B412622}"/>
              </a:ext>
            </a:extLst>
          </p:cNvPr>
          <p:cNvCxnSpPr>
            <a:cxnSpLocks/>
            <a:stCxn id="6" idx="1"/>
          </p:cNvCxnSpPr>
          <p:nvPr/>
        </p:nvCxnSpPr>
        <p:spPr bwMode="auto">
          <a:xfrm flipH="1" flipV="1">
            <a:off x="2519773" y="3993492"/>
            <a:ext cx="925940" cy="40683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541852-E3F4-9145-874D-EE02DCDAF840}"/>
              </a:ext>
            </a:extLst>
          </p:cNvPr>
          <p:cNvSpPr txBox="1"/>
          <p:nvPr/>
        </p:nvSpPr>
        <p:spPr>
          <a:xfrm>
            <a:off x="3445713" y="3479985"/>
            <a:ext cx="3843815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Renamed in R4 – previously $compose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28476BB-9825-6A41-BA63-0AF9B9C01858}"/>
              </a:ext>
            </a:extLst>
          </p:cNvPr>
          <p:cNvCxnSpPr>
            <a:cxnSpLocks/>
            <a:stCxn id="11" idx="1"/>
          </p:cNvCxnSpPr>
          <p:nvPr/>
        </p:nvCxnSpPr>
        <p:spPr bwMode="auto">
          <a:xfrm flipH="1" flipV="1">
            <a:off x="2465767" y="3618485"/>
            <a:ext cx="979946" cy="184666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76614863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ValueSet</a:t>
            </a:r>
            <a:r>
              <a:rPr lang="en-CA" dirty="0"/>
              <a:t> reference or resource and returns another </a:t>
            </a:r>
            <a:r>
              <a:rPr lang="en-CA" dirty="0" err="1"/>
              <a:t>ValueSet</a:t>
            </a:r>
            <a:r>
              <a:rPr lang="en-CA" dirty="0"/>
              <a:t> resource containing the expansion (code set)</a:t>
            </a:r>
          </a:p>
          <a:p>
            <a:pPr lvl="1"/>
            <a:r>
              <a:rPr lang="en-CA" dirty="0"/>
              <a:t>Default is the current expansion (as of “now”)</a:t>
            </a:r>
          </a:p>
          <a:p>
            <a:pPr lvl="1"/>
            <a:r>
              <a:rPr lang="en-CA" dirty="0"/>
              <a:t>http://....ValueSet/</a:t>
            </a:r>
            <a:r>
              <a:rPr lang="en-CA" i="1" dirty="0" err="1"/>
              <a:t>someValueSetId</a:t>
            </a:r>
            <a:r>
              <a:rPr lang="en-CA" dirty="0"/>
              <a:t>/$expand</a:t>
            </a:r>
          </a:p>
          <a:p>
            <a:pPr lvl="1"/>
            <a:r>
              <a:rPr lang="en-CA" dirty="0"/>
              <a:t>http://...</a:t>
            </a:r>
            <a:r>
              <a:rPr lang="en-CA" dirty="0" err="1"/>
              <a:t>ValueSet$expand?url</a:t>
            </a:r>
            <a:r>
              <a:rPr lang="en-CA" dirty="0"/>
              <a:t>=[</a:t>
            </a:r>
            <a:r>
              <a:rPr lang="en-CA" i="1" dirty="0"/>
              <a:t>someURL</a:t>
            </a:r>
            <a:r>
              <a:rPr lang="en-CA" dirty="0"/>
              <a:t>]</a:t>
            </a:r>
          </a:p>
          <a:p>
            <a:pPr lvl="1"/>
            <a:r>
              <a:rPr lang="en-CA" dirty="0"/>
              <a:t>http://...ValueSet (pass </a:t>
            </a:r>
            <a:r>
              <a:rPr lang="en-CA" dirty="0" err="1"/>
              <a:t>ValueSet</a:t>
            </a:r>
            <a:r>
              <a:rPr lang="en-CA" dirty="0"/>
              <a:t> in body)</a:t>
            </a:r>
          </a:p>
          <a:p>
            <a:r>
              <a:rPr lang="en-CA" dirty="0"/>
              <a:t>$expand operation parameters</a:t>
            </a:r>
          </a:p>
          <a:p>
            <a:pPr lvl="1"/>
            <a:r>
              <a:rPr lang="en-CA" dirty="0"/>
              <a:t>Used to configure the behaviour of a terminology server when it processes </a:t>
            </a:r>
            <a:r>
              <a:rPr lang="en-CA" dirty="0" err="1"/>
              <a:t>ValueSet</a:t>
            </a:r>
            <a:r>
              <a:rPr lang="en-CA" dirty="0"/>
              <a:t> resources to generate expansions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455839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filter</a:t>
            </a:r>
            <a:r>
              <a:rPr lang="en-CA" dirty="0"/>
              <a:t>: Only include concepts with display name containing string</a:t>
            </a:r>
          </a:p>
          <a:p>
            <a:pPr lvl="2"/>
            <a:r>
              <a:rPr lang="en-CA" dirty="0"/>
              <a:t>This is a good way to search for a code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Generate the expansion as of the specified date</a:t>
            </a:r>
            <a:endParaRPr lang="en-C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383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Extensional value set definition (enumerated list)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http://fhirtest.uhn.ca/baseDstu3/ValueSet/procedure-category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http://fhirtest.uhn.ca/baseDstu3/ValueSet/procedure-category/$expand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453419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Intensional</a:t>
            </a:r>
            <a:r>
              <a:rPr lang="en-US" dirty="0"/>
              <a:t> value set definition (code system query based)</a:t>
            </a:r>
          </a:p>
          <a:p>
            <a:pPr lvl="1"/>
            <a:r>
              <a:rPr lang="en-US" dirty="0"/>
              <a:t>“All codes”</a:t>
            </a:r>
            <a:endParaRPr lang="en-US" dirty="0">
              <a:hlinkClick r:id="rId2"/>
            </a:endParaRPr>
          </a:p>
          <a:p>
            <a:pPr lvl="2"/>
            <a:r>
              <a:rPr lang="en-US" dirty="0">
                <a:hlinkClick r:id="rId3"/>
              </a:rPr>
              <a:t>http://fhirtest.uhn.ca/baseDstu3/ValueSet/observation-category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http://fhirtest.uhn.ca/baseDstu3/ValueSet/observation-category/$expand</a:t>
            </a:r>
            <a:endParaRPr lang="en-US" dirty="0"/>
          </a:p>
          <a:p>
            <a:pPr lvl="1"/>
            <a:r>
              <a:rPr lang="en-US" dirty="0"/>
              <a:t>“is-a” hierarchy</a:t>
            </a:r>
          </a:p>
          <a:p>
            <a:pPr lvl="2"/>
            <a:r>
              <a:rPr lang="en-US" dirty="0">
                <a:hlinkClick r:id="rId5"/>
              </a:rPr>
              <a:t>http://fhirtest.uhn.ca/baseDstu3/ValueSet/route-codes</a:t>
            </a:r>
            <a:endParaRPr lang="en-US" dirty="0"/>
          </a:p>
          <a:p>
            <a:pPr lvl="3"/>
            <a:r>
              <a:rPr lang="en-US" dirty="0"/>
              <a:t>284009009 = “Route of administration value”</a:t>
            </a:r>
          </a:p>
          <a:p>
            <a:pPr lvl="2"/>
            <a:r>
              <a:rPr lang="en-US" dirty="0">
                <a:hlinkClick r:id="rId6"/>
              </a:rPr>
              <a:t>http://fhirtest.uhn.ca/baseDstu3/ValueSet/route-codes/$expand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877016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$validate-code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Takes a code/Coding/</a:t>
            </a:r>
            <a:r>
              <a:rPr lang="en-CA" dirty="0" err="1"/>
              <a:t>CodeableConcept</a:t>
            </a:r>
            <a:r>
              <a:rPr lang="en-CA" baseline="0" dirty="0"/>
              <a:t> and checks if it’s valid against a value set </a:t>
            </a:r>
            <a:r>
              <a:rPr lang="en-CA" baseline="0" dirty="0">
                <a:solidFill>
                  <a:srgbClr val="FF0000"/>
                </a:solidFill>
              </a:rPr>
              <a:t>or a code system (as of R4)</a:t>
            </a:r>
            <a:endParaRPr lang="en-CA" baseline="0" dirty="0"/>
          </a:p>
          <a:p>
            <a:pPr lvl="1"/>
            <a:r>
              <a:rPr lang="en-CA" dirty="0"/>
              <a:t>Specify value set (same as for $expand)</a:t>
            </a:r>
          </a:p>
          <a:p>
            <a:pPr lvl="1"/>
            <a:r>
              <a:rPr lang="en-CA" dirty="0"/>
              <a:t>Code to validate – either </a:t>
            </a:r>
            <a:r>
              <a:rPr lang="en-CA" dirty="0" err="1"/>
              <a:t>code+system</a:t>
            </a:r>
            <a:r>
              <a:rPr lang="en-CA" dirty="0"/>
              <a:t> (with or without version, display), Coding or </a:t>
            </a:r>
            <a:r>
              <a:rPr lang="en-CA" dirty="0" err="1"/>
              <a:t>CodeableConcept</a:t>
            </a:r>
            <a:endParaRPr lang="en-CA" dirty="0"/>
          </a:p>
          <a:p>
            <a:pPr lvl="1"/>
            <a:r>
              <a:rPr lang="en-CA" dirty="0"/>
              <a:t>date – date to validate as of</a:t>
            </a:r>
          </a:p>
          <a:p>
            <a:r>
              <a:rPr lang="en-CA" dirty="0"/>
              <a:t>Outputs: true/false</a:t>
            </a:r>
          </a:p>
          <a:p>
            <a:pPr lvl="1"/>
            <a:r>
              <a:rPr lang="en-CA" dirty="0"/>
              <a:t>message if not valid, display names if valid</a:t>
            </a:r>
          </a:p>
          <a:p>
            <a:r>
              <a:rPr lang="en-GB" dirty="0"/>
              <a:t>The primary method for validating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343569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$validate-code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condition-category “problem-list-item” (</a:t>
            </a:r>
            <a:r>
              <a:rPr lang="en-US" dirty="0" err="1"/>
              <a:t>ValueSet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http://fhirtest.uhn.ca/baseDstu3/ValueSet/$validate-code?url=http://hl7.org/fhir/ValueSet/condition-category&amp;system=http://hl7.org/fhir/condition-category&amp;code=problem-list-item</a:t>
            </a:r>
            <a:endParaRPr lang="en-US" dirty="0"/>
          </a:p>
          <a:p>
            <a:r>
              <a:rPr lang="is-IS" dirty="0"/>
              <a:t>SNOMED CT “Pneumonia” (233604007) (CodeSystem)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http://its.patientsfirst.org.nz/RestService.svc/Terminz/CodeSystem/$validate-code?system=http://snomed.info/sct&amp;code=233604007</a:t>
            </a:r>
            <a:endParaRPr lang="en-US" dirty="0"/>
          </a:p>
          <a:p>
            <a:pPr marL="685800" lvl="2" indent="0">
              <a:buNone/>
            </a:pPr>
            <a:r>
              <a:rPr lang="en-US" dirty="0">
                <a:solidFill>
                  <a:srgbClr val="C00000"/>
                </a:solidFill>
              </a:rPr>
              <a:t>Note: It is easier to view the </a:t>
            </a:r>
            <a:r>
              <a:rPr lang="en-US" dirty="0" err="1">
                <a:solidFill>
                  <a:srgbClr val="C00000"/>
                </a:solidFill>
              </a:rPr>
              <a:t>Terminz</a:t>
            </a:r>
            <a:r>
              <a:rPr lang="en-US" dirty="0">
                <a:solidFill>
                  <a:srgbClr val="C00000"/>
                </a:solidFill>
              </a:rPr>
              <a:t> server output in Postman or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another tool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409170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code+system</a:t>
            </a:r>
            <a:r>
              <a:rPr lang="en-CA" dirty="0"/>
              <a:t>(version) or Coding and returns additional details about the concept</a:t>
            </a:r>
          </a:p>
          <a:p>
            <a:pPr lvl="1"/>
            <a:r>
              <a:rPr lang="en-CA" dirty="0"/>
              <a:t>Name, version, preferred display string, properties (including </a:t>
            </a:r>
            <a:r>
              <a:rPr lang="en-CA" dirty="0" err="1"/>
              <a:t>subproperties</a:t>
            </a:r>
            <a:r>
              <a:rPr lang="en-CA" dirty="0"/>
              <a:t>) and designations (additional representations for the concept)</a:t>
            </a:r>
          </a:p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property</a:t>
            </a:r>
            <a:r>
              <a:rPr lang="en-CA" dirty="0"/>
              <a:t>: Only include concepts with display name containing string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return information as of the specified 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136385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$lookup can also be used to determine whether a code exists in the </a:t>
            </a:r>
            <a:r>
              <a:rPr lang="en-GB" err="1"/>
              <a:t>CodeSystem</a:t>
            </a:r>
            <a:endParaRPr lang="en-GB"/>
          </a:p>
          <a:p>
            <a:pPr lvl="1"/>
            <a:r>
              <a:rPr lang="en-GB"/>
              <a:t>Similar capability to using $validate-code with </a:t>
            </a:r>
            <a:r>
              <a:rPr lang="en-GB" err="1"/>
              <a:t>CodeSystem</a:t>
            </a:r>
            <a:r>
              <a:rPr lang="en-GB"/>
              <a:t>, but returns an </a:t>
            </a:r>
            <a:r>
              <a:rPr lang="en-GB" err="1"/>
              <a:t>OperationOutcome</a:t>
            </a:r>
            <a:r>
              <a:rPr lang="en-GB"/>
              <a:t> (error) if the code does not exist</a:t>
            </a:r>
          </a:p>
          <a:p>
            <a:pPr lvl="1"/>
            <a:r>
              <a:rPr lang="en-GB"/>
              <a:t>Returns the details if the lookup is successful</a:t>
            </a:r>
          </a:p>
          <a:p>
            <a:pPr lvl="2"/>
            <a:r>
              <a:rPr lang="en-GB"/>
              <a:t>Only needs one operation, rather than two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740308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$lookup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marL="342900" lvl="1" indent="0">
              <a:buNone/>
            </a:pPr>
            <a:r>
              <a:rPr lang="en-US" dirty="0">
                <a:solidFill>
                  <a:srgbClr val="00B050"/>
                </a:solidFill>
              </a:rPr>
              <a:t>Note: Different servers will display different details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2"/>
              </a:rPr>
              <a:t>http://fhirtest.uhn.ca/baseDstu3/CodeSystem/$lookup?system=http://snomed.info/sct&amp;code=233604007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http://its.patientsfirst.org.nz/RestService.svc/Terminz/CodeSystem/$lookup?system=http://snomed.info/sct&amp;code=233604007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87320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$subsumes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Test whether </a:t>
            </a:r>
            <a:r>
              <a:rPr lang="en-US" err="1"/>
              <a:t>codeA</a:t>
            </a:r>
            <a:r>
              <a:rPr lang="en-US"/>
              <a:t> / </a:t>
            </a:r>
            <a:r>
              <a:rPr lang="en-US" err="1"/>
              <a:t>codingA</a:t>
            </a:r>
            <a:r>
              <a:rPr lang="en-US"/>
              <a:t> subsumes (or is subsumed by) </a:t>
            </a:r>
            <a:r>
              <a:rPr lang="en-US" err="1"/>
              <a:t>codeB</a:t>
            </a:r>
            <a:r>
              <a:rPr lang="en-US"/>
              <a:t> / </a:t>
            </a:r>
            <a:r>
              <a:rPr lang="en-US" err="1"/>
              <a:t>codingB</a:t>
            </a:r>
            <a:endParaRPr lang="en-US"/>
          </a:p>
          <a:p>
            <a:pPr lvl="1"/>
            <a:r>
              <a:rPr lang="en-US"/>
              <a:t>Based on the semantics of </a:t>
            </a:r>
            <a:r>
              <a:rPr lang="en-US" err="1"/>
              <a:t>subsumption</a:t>
            </a:r>
            <a:r>
              <a:rPr lang="en-US"/>
              <a:t> in the underlying code system (e.g. SNOMED CT)</a:t>
            </a:r>
            <a:endParaRPr lang="en-CA"/>
          </a:p>
          <a:p>
            <a:r>
              <a:rPr lang="en-CA"/>
              <a:t>Returns one of four possible codes:</a:t>
            </a:r>
          </a:p>
          <a:p>
            <a:pPr lvl="1"/>
            <a:r>
              <a:rPr lang="en-CA"/>
              <a:t>equivalent, subsumes, subsumed-by, and not-subsumed</a:t>
            </a:r>
          </a:p>
          <a:p>
            <a:r>
              <a:rPr lang="en-CA"/>
              <a:t>If unable to determine the relationship between codes, returns an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189621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$subsumes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“Viral hepatitis” (</a:t>
            </a:r>
            <a:r>
              <a:rPr lang="is-IS" dirty="0"/>
              <a:t>3738000</a:t>
            </a:r>
            <a:r>
              <a:rPr lang="en-US" dirty="0"/>
              <a:t>), “Disorder of liver” (</a:t>
            </a:r>
            <a:r>
              <a:rPr lang="is-IS" dirty="0"/>
              <a:t>235856003</a:t>
            </a:r>
            <a:r>
              <a:rPr lang="en-US" dirty="0"/>
              <a:t>)</a:t>
            </a:r>
          </a:p>
          <a:p>
            <a:pPr lvl="1"/>
            <a:r>
              <a:rPr lang="en-GB" dirty="0">
                <a:hlinkClick r:id="rId2"/>
              </a:rPr>
              <a:t>http://tx.fhir.org/r3/CodeSystem/$subsumes?system=http://snomed.info/sct&amp;codeA=3738000&amp;codeB=235856003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http://tx.fhir.org/r3/CodeSystem/$subsumes?system=http://snomed.info/sct&amp;codeA=235856003&amp;codeB=3738000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161190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$translate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Can you translate this code to another code system?</a:t>
            </a:r>
            <a:endParaRPr lang="en-CA" dirty="0"/>
          </a:p>
          <a:p>
            <a:r>
              <a:rPr lang="en-CA" dirty="0"/>
              <a:t>Uses </a:t>
            </a:r>
            <a:r>
              <a:rPr lang="en-CA" dirty="0" err="1"/>
              <a:t>ConceptMap</a:t>
            </a:r>
            <a:r>
              <a:rPr lang="en-CA" dirty="0"/>
              <a:t> to translate the code(s)</a:t>
            </a:r>
          </a:p>
          <a:p>
            <a:pPr lvl="1"/>
            <a:r>
              <a:rPr lang="en-CA" dirty="0"/>
              <a:t>http://...ConceptMap/id$translate</a:t>
            </a:r>
          </a:p>
          <a:p>
            <a:pPr lvl="1"/>
            <a:r>
              <a:rPr lang="en-CA" dirty="0"/>
              <a:t>code, Coding or </a:t>
            </a:r>
            <a:r>
              <a:rPr lang="en-CA" dirty="0" err="1"/>
              <a:t>CodeableConcept</a:t>
            </a:r>
            <a:r>
              <a:rPr lang="en-CA" dirty="0"/>
              <a:t> passed (as per $validate-code)</a:t>
            </a:r>
          </a:p>
          <a:p>
            <a:r>
              <a:rPr lang="en-CA" dirty="0"/>
              <a:t>Output:</a:t>
            </a:r>
          </a:p>
          <a:p>
            <a:pPr lvl="1"/>
            <a:r>
              <a:rPr lang="en-CA" dirty="0"/>
              <a:t>True if can be translated</a:t>
            </a:r>
          </a:p>
          <a:p>
            <a:pPr lvl="1"/>
            <a:r>
              <a:rPr lang="en-CA" dirty="0"/>
              <a:t>Message if can’t be translated</a:t>
            </a:r>
          </a:p>
          <a:p>
            <a:pPr lvl="1"/>
            <a:r>
              <a:rPr lang="en-CA" dirty="0"/>
              <a:t>Translated coding if it can be translated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8573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tx.fhir.org</a:t>
            </a:r>
            <a:r>
              <a:rPr lang="en-US" dirty="0"/>
              <a:t>)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3"/>
              </a:rPr>
              <a:t>http://tx.fhir.org/r3/ConceptMap/cm-address-use-v2/$translate?system=http://hl7.org/fhir/address-use&amp;code=home&amp;source=http://hl7.org/fhir/ValueSet/address-use&amp;target=http://hl7.org/fhir/ValueSet/v3-AddressUse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4"/>
              </a:rPr>
              <a:t>http://tx.fhir.org/r3/ConceptMap/cm-address-use-v2</a:t>
            </a:r>
            <a:endParaRPr lang="en-US" dirty="0">
              <a:hlinkClick r:id="rId5"/>
            </a:endParaRPr>
          </a:p>
          <a:p>
            <a:pPr marL="342900" lvl="1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935538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Terminz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http://its.patientsfirst.org.nz/RestService.svc/Terminz/ConceptMap/$translate?system=http://hl7.org/fhir/address-use&amp;code=home&amp;source=http://hl7.org/fhir/ValueSet/address-use&amp;target=http://terminology.hl7.org/ValueSet/v3-AddressUse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3"/>
              </a:rPr>
              <a:t>http://its.patientsfirst.org.nz/RestService.svc/Terminz/ConceptMap?source=http://hl7.org/fhir/ValueSet/address-use&amp;target=http://terminology.hl7.org/ValueSet/v3-AddressUse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786678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Paging</a:t>
            </a:r>
          </a:p>
          <a:p>
            <a:pPr lvl="1"/>
            <a:r>
              <a:rPr lang="en-GB"/>
              <a:t>Search results can be paged</a:t>
            </a:r>
          </a:p>
          <a:p>
            <a:pPr lvl="2"/>
            <a:r>
              <a:rPr lang="en-GB"/>
              <a:t>http://hl7.org/</a:t>
            </a:r>
            <a:r>
              <a:rPr lang="en-GB" err="1"/>
              <a:t>fhir</a:t>
            </a:r>
            <a:r>
              <a:rPr lang="en-GB"/>
              <a:t>/</a:t>
            </a:r>
            <a:r>
              <a:rPr lang="en-GB" err="1"/>
              <a:t>search.html</a:t>
            </a:r>
            <a:r>
              <a:rPr lang="en-GB"/>
              <a:t>, see the _count parameter</a:t>
            </a:r>
          </a:p>
          <a:p>
            <a:pPr lvl="1"/>
            <a:r>
              <a:rPr lang="en-GB"/>
              <a:t>$expand results have a separate paging mechanism (count, offset)</a:t>
            </a:r>
          </a:p>
          <a:p>
            <a:r>
              <a:rPr lang="en-GB"/>
              <a:t>May improve performance by requesting specific elements</a:t>
            </a:r>
          </a:p>
          <a:p>
            <a:pPr lvl="1"/>
            <a:r>
              <a:rPr lang="en-GB"/>
              <a:t>‘</a:t>
            </a:r>
            <a:r>
              <a:rPr lang="en-GB" err="1"/>
              <a:t>includeDefinition</a:t>
            </a:r>
            <a:r>
              <a:rPr lang="en-GB"/>
              <a:t>’ or ‘</a:t>
            </a:r>
            <a:r>
              <a:rPr lang="en-GB" err="1"/>
              <a:t>includeDesignations</a:t>
            </a:r>
            <a:r>
              <a:rPr lang="en-GB"/>
              <a:t>’ on $expand</a:t>
            </a:r>
          </a:p>
          <a:p>
            <a:pPr lvl="1"/>
            <a:r>
              <a:rPr lang="en-GB"/>
              <a:t>‘property’ to specify which properties to return on $lookup</a:t>
            </a:r>
          </a:p>
          <a:p>
            <a:pPr lvl="1"/>
            <a:r>
              <a:rPr lang="en-GB"/>
              <a:t>‘_elements’ to request specific elements to be returned on search/read operation results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033950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Batch Processing</a:t>
            </a:r>
          </a:p>
          <a:p>
            <a:pPr lvl="1"/>
            <a:r>
              <a:rPr lang="en-GB"/>
              <a:t>Many terminology operations are small</a:t>
            </a:r>
          </a:p>
          <a:p>
            <a:pPr lvl="1"/>
            <a:r>
              <a:rPr lang="en-GB"/>
              <a:t>It maybe more efficient to send them as a batch and deal with the result when it comes back</a:t>
            </a:r>
          </a:p>
          <a:p>
            <a:pPr lvl="2"/>
            <a:r>
              <a:rPr lang="en-GB">
                <a:hlinkClick r:id="rId2"/>
              </a:rPr>
              <a:t>http://hl7.org/fhir/http.html#transaction</a:t>
            </a:r>
            <a:endParaRPr lang="en-GB"/>
          </a:p>
          <a:p>
            <a:r>
              <a:rPr lang="en-GB"/>
              <a:t>Manage content types (Content-Type, Accept, _format)</a:t>
            </a:r>
          </a:p>
          <a:p>
            <a:pPr lvl="1"/>
            <a:r>
              <a:rPr lang="en-GB"/>
              <a:t>JSON or XML</a:t>
            </a:r>
          </a:p>
          <a:p>
            <a:r>
              <a:rPr lang="en-GB"/>
              <a:t>Accept-Encoding: </a:t>
            </a:r>
            <a:r>
              <a:rPr lang="en-GB" err="1"/>
              <a:t>gzip</a:t>
            </a:r>
            <a:endParaRPr lang="en-GB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96547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7DABF-6A5F-5348-9424-6F594686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Scenarios and strategies for using Terminology </a:t>
            </a:r>
            <a:r>
              <a:rPr lang="en-US" err="1"/>
              <a:t>serviceS</a:t>
            </a: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BCB4DC-2F12-A34C-A873-FDD32F25B375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84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95418822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entry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Choose code systems (ideally standard)</a:t>
            </a:r>
          </a:p>
          <a:p>
            <a:r>
              <a:rPr lang="en-US"/>
              <a:t>Choose or define value sets</a:t>
            </a:r>
          </a:p>
          <a:p>
            <a:r>
              <a:rPr lang="en-US"/>
              <a:t>For small value sets, populate a picklist using $expand</a:t>
            </a:r>
          </a:p>
          <a:p>
            <a:r>
              <a:rPr lang="en-US"/>
              <a:t>For large value sets, may use </a:t>
            </a:r>
            <a:r>
              <a:rPr lang="en-GB"/>
              <a:t>$</a:t>
            </a:r>
            <a:r>
              <a:rPr lang="en-GB" err="1"/>
              <a:t>expand?filter</a:t>
            </a:r>
            <a:r>
              <a:rPr lang="en-GB"/>
              <a:t>=xxx for type-ahead search</a:t>
            </a:r>
            <a:r>
              <a:rPr lang="en-US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839707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Choose or define the code systems and value sets</a:t>
            </a:r>
          </a:p>
          <a:p>
            <a:r>
              <a:rPr lang="en-GB"/>
              <a:t>Determine the binding strength</a:t>
            </a:r>
          </a:p>
          <a:p>
            <a:r>
              <a:rPr lang="en-GB"/>
              <a:t>Set up the code system and value set maintenance and update processes</a:t>
            </a:r>
          </a:p>
          <a:p>
            <a:pPr lvl="1"/>
            <a:r>
              <a:rPr lang="en-GB"/>
              <a:t>Concepts can become deprecated over time – watch for this!</a:t>
            </a:r>
          </a:p>
          <a:p>
            <a:pPr lvl="1"/>
            <a:r>
              <a:rPr lang="en-GB"/>
              <a:t>You may be able to use </a:t>
            </a:r>
            <a:r>
              <a:rPr lang="en-GB" err="1"/>
              <a:t>ConceptMaps</a:t>
            </a:r>
            <a:r>
              <a:rPr lang="en-GB"/>
              <a:t> to find the concepts that have changed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802785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Analyzing</a:t>
            </a:r>
            <a:r>
              <a:rPr lang="en-GB"/>
              <a:t> or validating coded data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Choose or define the code systems and value sets</a:t>
            </a:r>
          </a:p>
          <a:p>
            <a:r>
              <a:rPr lang="en-GB"/>
              <a:t>Use $validate-code to check whether the codes are valid in your context, and whether the display text is correct</a:t>
            </a:r>
          </a:p>
          <a:p>
            <a:pPr lvl="1"/>
            <a:r>
              <a:rPr lang="en-GB"/>
              <a:t>Clinical systems often allow users to change the display term</a:t>
            </a:r>
          </a:p>
          <a:p>
            <a:r>
              <a:rPr lang="en-GB"/>
              <a:t>Use $translate to map local or non-standard coded data to the standard code systems / value sets for analysis</a:t>
            </a:r>
          </a:p>
          <a:p>
            <a:r>
              <a:rPr lang="en-GB"/>
              <a:t>You may want to use an inline </a:t>
            </a:r>
            <a:r>
              <a:rPr lang="en-GB" err="1"/>
              <a:t>ValueSet</a:t>
            </a:r>
            <a:r>
              <a:rPr lang="en-GB"/>
              <a:t> with $subsumes or $validate-code (or $closure) for categorizing data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175305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Exploring concept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You can use $lookup to retrieve the properties and display them in a table (or other useful format)</a:t>
            </a:r>
          </a:p>
          <a:p>
            <a:r>
              <a:rPr lang="en-GB"/>
              <a:t>You can navigate the hierarchy between concepts using the ‘child’ and ‘parent’ properties or by $subsumes (or $closure)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844066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52664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 (cont.)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8442637"/>
      </p:ext>
    </p:extLst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59C6-BE69-104A-9BE2-0477C4E8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Questions and Answers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0DF25-9666-C644-BEF9-89CD220066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Has this </a:t>
            </a:r>
            <a:r>
              <a:rPr lang="en-US" dirty="0"/>
              <a:t>answered </a:t>
            </a:r>
            <a:r>
              <a:rPr lang="en-US" b="1" dirty="0"/>
              <a:t>your</a:t>
            </a:r>
            <a:r>
              <a:rPr lang="en-US" dirty="0"/>
              <a:t> questions?</a:t>
            </a:r>
          </a:p>
          <a:p>
            <a:pPr lvl="1"/>
            <a:r>
              <a:rPr lang="en-US" dirty="0"/>
              <a:t>Let’s review the list</a:t>
            </a:r>
          </a:p>
          <a:p>
            <a:r>
              <a:rPr lang="en-US" dirty="0"/>
              <a:t>How do </a:t>
            </a:r>
            <a:r>
              <a:rPr lang="en-US" b="1" dirty="0"/>
              <a:t>you</a:t>
            </a:r>
            <a:r>
              <a:rPr lang="en-US" dirty="0"/>
              <a:t> expect to use terminology and terminology services in </a:t>
            </a:r>
            <a:r>
              <a:rPr lang="en-US" b="1" dirty="0"/>
              <a:t>your</a:t>
            </a:r>
            <a:r>
              <a:rPr lang="en-US" dirty="0"/>
              <a:t> applications?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EF1BA-88D4-D648-97DB-3305029E37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80700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E43-0665-FE4A-82F1-E72FC1B9D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for Servers and tools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CA64908-3E27-B748-8DF1-374D27D4CDAB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92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42485605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Health Intersections (Grahame Grieve)</a:t>
            </a:r>
          </a:p>
          <a:p>
            <a:pPr lvl="1"/>
            <a:r>
              <a:rPr lang="en-US" dirty="0">
                <a:hlinkClick r:id="rId2"/>
              </a:rPr>
              <a:t>http://tx.fhir.org/r3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http://tx.fhir.org/r4</a:t>
            </a:r>
            <a:endParaRPr lang="en-US" dirty="0"/>
          </a:p>
          <a:p>
            <a:r>
              <a:rPr lang="en-US" dirty="0"/>
              <a:t>HAPI (University Health Network </a:t>
            </a:r>
            <a:r>
              <a:rPr lang="mr-IN" dirty="0"/>
              <a:t>–</a:t>
            </a:r>
            <a:r>
              <a:rPr lang="en-US" dirty="0"/>
              <a:t> James Agnew)</a:t>
            </a:r>
          </a:p>
          <a:p>
            <a:pPr lvl="1"/>
            <a:r>
              <a:rPr lang="en-US" dirty="0">
                <a:hlinkClick r:id="rId4"/>
              </a:rPr>
              <a:t>http://fhirtest.uhn.ca/home?serverId=home_21&amp;pretty=true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http://fhirtest.uhn.ca/home?serverId=home_r4&amp;pretty=true</a:t>
            </a:r>
            <a:endParaRPr lang="en-US" dirty="0"/>
          </a:p>
          <a:p>
            <a:r>
              <a:rPr lang="en-US" dirty="0" err="1"/>
              <a:t>OntoServer</a:t>
            </a:r>
            <a:r>
              <a:rPr lang="en-US" dirty="0"/>
              <a:t> (CSIRO </a:t>
            </a:r>
            <a:r>
              <a:rPr lang="mr-IN" dirty="0"/>
              <a:t>–</a:t>
            </a:r>
            <a:r>
              <a:rPr lang="en-US" dirty="0"/>
              <a:t> Australia </a:t>
            </a:r>
            <a:r>
              <a:rPr lang="mr-IN" dirty="0"/>
              <a:t>–</a:t>
            </a:r>
            <a:r>
              <a:rPr lang="en-US" dirty="0"/>
              <a:t> Michael Lawley)</a:t>
            </a:r>
          </a:p>
          <a:p>
            <a:pPr lvl="1"/>
            <a:r>
              <a:rPr lang="en-US" u="sng" dirty="0">
                <a:hlinkClick r:id="" action="ppaction://noaction"/>
              </a:rPr>
              <a:t>https://ontoserver.csiro.au/</a:t>
            </a:r>
          </a:p>
          <a:p>
            <a:pPr lvl="1"/>
            <a:r>
              <a:rPr lang="en-US" u="sng" dirty="0">
                <a:hlinkClick r:id="" action="ppaction://noaction"/>
              </a:rPr>
              <a:t>https://ontoserver.csiro.au/stu3-latest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151713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Value Set Authority Center (VSAC) – US National Library of Medicine (NLM)</a:t>
            </a:r>
          </a:p>
          <a:p>
            <a:pPr lvl="1"/>
            <a:r>
              <a:rPr lang="en-US" dirty="0">
                <a:hlinkClick r:id="rId2"/>
              </a:rPr>
              <a:t>https://cts.nlm.nih.gov/fhir/</a:t>
            </a:r>
            <a:endParaRPr lang="en-US" dirty="0"/>
          </a:p>
          <a:p>
            <a:r>
              <a:rPr lang="en-US" dirty="0" err="1"/>
              <a:t>Terminz</a:t>
            </a:r>
            <a:r>
              <a:rPr lang="en-US" dirty="0"/>
              <a:t> (Patients First </a:t>
            </a:r>
            <a:r>
              <a:rPr lang="mr-IN" dirty="0"/>
              <a:t>–</a:t>
            </a:r>
            <a:r>
              <a:rPr lang="en-US" dirty="0"/>
              <a:t> New Zealand </a:t>
            </a:r>
            <a:r>
              <a:rPr lang="mr-IN" dirty="0"/>
              <a:t>–</a:t>
            </a:r>
            <a:r>
              <a:rPr lang="en-US" dirty="0"/>
              <a:t> Peter Jordan)</a:t>
            </a:r>
          </a:p>
          <a:p>
            <a:pPr lvl="1"/>
            <a:r>
              <a:rPr lang="en-US" dirty="0">
                <a:hlinkClick r:id="rId3"/>
              </a:rPr>
              <a:t>http://its.patientsfirst.org.nz/RestService.svc/Terminz</a:t>
            </a:r>
            <a:endParaRPr lang="en-US" dirty="0"/>
          </a:p>
          <a:p>
            <a:r>
              <a:rPr lang="en-US" dirty="0"/>
              <a:t>Link to other publicly available FHIR servers (general and terminology)</a:t>
            </a:r>
          </a:p>
          <a:p>
            <a:pPr lvl="1"/>
            <a:r>
              <a:rPr lang="en-US" dirty="0">
                <a:hlinkClick r:id="rId4"/>
              </a:rPr>
              <a:t>http://wiki.hl7.org/index.php?title=Publicly_Available_FHIR_Servers_for_testing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005098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clinFHIR</a:t>
            </a:r>
            <a:r>
              <a:rPr lang="en-US" dirty="0"/>
              <a:t> (David Hay)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2"/>
            <a:r>
              <a:rPr lang="en-US" dirty="0">
                <a:hlinkClick r:id="rId2"/>
              </a:rPr>
              <a:t>http://clinfhir.com/codeSystem.html</a:t>
            </a:r>
            <a:endParaRPr lang="en-US" dirty="0"/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pPr lvl="2"/>
            <a:r>
              <a:rPr lang="en-US" dirty="0">
                <a:hlinkClick r:id="rId3"/>
              </a:rPr>
              <a:t>http://clinfhir.com/valuesetCreator.html</a:t>
            </a:r>
            <a:endParaRPr lang="en-US" dirty="0"/>
          </a:p>
          <a:p>
            <a:pPr lvl="1"/>
            <a:r>
              <a:rPr lang="en-US" dirty="0"/>
              <a:t>Query Tool</a:t>
            </a:r>
          </a:p>
          <a:p>
            <a:pPr lvl="2"/>
            <a:r>
              <a:rPr lang="en-US" dirty="0">
                <a:hlinkClick r:id="rId4"/>
              </a:rPr>
              <a:t>http://clinfhir.com/query.html</a:t>
            </a:r>
            <a:endParaRPr lang="en-US" dirty="0"/>
          </a:p>
          <a:p>
            <a:r>
              <a:rPr lang="en-US" dirty="0"/>
              <a:t>Postman</a:t>
            </a:r>
          </a:p>
          <a:p>
            <a:pPr lvl="1"/>
            <a:r>
              <a:rPr lang="en-US" dirty="0">
                <a:hlinkClick r:id="rId5"/>
              </a:rPr>
              <a:t>https://www.getpostman.com/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08041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Shrimp SNOMED CT browser (CSIRO)</a:t>
            </a:r>
          </a:p>
          <a:p>
            <a:pPr lvl="1"/>
            <a:r>
              <a:rPr lang="en-US" dirty="0">
                <a:hlinkClick r:id="rId2"/>
              </a:rPr>
              <a:t>http://ontoserver.csiro.au/shrimp</a:t>
            </a:r>
            <a:endParaRPr lang="en-US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r>
              <a:rPr lang="en-US" dirty="0"/>
              <a:t>FHIR Tools release page</a:t>
            </a:r>
          </a:p>
          <a:p>
            <a:pPr lvl="1"/>
            <a:r>
              <a:rPr lang="en-US" dirty="0">
                <a:hlinkClick r:id="rId4"/>
              </a:rPr>
              <a:t>http://www.healthintersections.com.au/FhirServer/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65655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br>
              <a:rPr lang="en-AU" sz="2250" dirty="0"/>
            </a:br>
            <a:endParaRPr lang="en-AU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r>
              <a:rPr lang="en-AU" sz="2100" dirty="0"/>
              <a:t>If you would like to be notified and receive updates to the presentation, send me your email address.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975595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BONUS TOPICS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3291B63-ACC7-FE46-9B00-2FA75863DC78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98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81198652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Bonus Topics (time and interest permitting)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</a:t>
            </a:r>
          </a:p>
          <a:p>
            <a:r>
              <a:rPr lang="en-US" dirty="0"/>
              <a:t>$find-matches</a:t>
            </a:r>
          </a:p>
          <a:p>
            <a:r>
              <a:rPr lang="en-US" dirty="0"/>
              <a:t>$closure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620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</TotalTime>
  <Words>5589</Words>
  <Application>Microsoft Macintosh PowerPoint</Application>
  <PresentationFormat>On-screen Show (16:9)</PresentationFormat>
  <Paragraphs>722</Paragraphs>
  <Slides>106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10" baseType="lpstr">
      <vt:lpstr>Arial</vt:lpstr>
      <vt:lpstr>Calibri</vt:lpstr>
      <vt:lpstr>Wingdings</vt:lpstr>
      <vt:lpstr>Office Theme</vt:lpstr>
      <vt:lpstr>Understanding and Using Terminology in HL7 FHIR</vt:lpstr>
      <vt:lpstr>This presentation</vt:lpstr>
      <vt:lpstr>Who am I?</vt:lpstr>
      <vt:lpstr>Who Are You?</vt:lpstr>
      <vt:lpstr>Who Are You?</vt:lpstr>
      <vt:lpstr>What Are Your Questions?</vt:lpstr>
      <vt:lpstr>Tutorial Learning Objectives</vt:lpstr>
      <vt:lpstr>Tutorial Learning Objectives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and exchanging Coded Data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OID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CODE SYSTEM resource</vt:lpstr>
      <vt:lpstr>CodeSystem</vt:lpstr>
      <vt:lpstr>CodeSystem</vt:lpstr>
      <vt:lpstr>CodeSystem UML</vt:lpstr>
      <vt:lpstr>Code system definition example</vt:lpstr>
      <vt:lpstr>Value Set Resource</vt:lpstr>
      <vt:lpstr>ValueSet</vt:lpstr>
      <vt:lpstr>ValueSet UML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UML</vt:lpstr>
      <vt:lpstr>NamingSystem</vt:lpstr>
      <vt:lpstr>TerminologyCapabilities</vt:lpstr>
      <vt:lpstr>TerminologyCapabilities UML</vt:lpstr>
      <vt:lpstr>ExpansionProfile</vt:lpstr>
      <vt:lpstr>Tutorial Learning Objectives</vt:lpstr>
      <vt:lpstr>Tutorial Learning Objectives (cont.)</vt:lpstr>
      <vt:lpstr>Terminology-based Search</vt:lpstr>
      <vt:lpstr>Search parameters</vt:lpstr>
      <vt:lpstr>Search parameters</vt:lpstr>
      <vt:lpstr>Search parameters</vt:lpstr>
      <vt:lpstr>Search parameters</vt:lpstr>
      <vt:lpstr>Search parameters</vt:lpstr>
      <vt:lpstr>Terminology SERVICE</vt:lpstr>
      <vt:lpstr>Terminology Service Rationale</vt:lpstr>
      <vt:lpstr>Terminology Service Rationale</vt:lpstr>
      <vt:lpstr>Application Needs</vt:lpstr>
      <vt:lpstr>Application Needs</vt:lpstr>
      <vt:lpstr>Terminology Service Operations - Overview</vt:lpstr>
      <vt:lpstr>$expand</vt:lpstr>
      <vt:lpstr>$expand (cont.)</vt:lpstr>
      <vt:lpstr>$expand examples</vt:lpstr>
      <vt:lpstr>$expand examples (cont.)</vt:lpstr>
      <vt:lpstr>$validate-code</vt:lpstr>
      <vt:lpstr>$validate-code example</vt:lpstr>
      <vt:lpstr>$lookup</vt:lpstr>
      <vt:lpstr>$lookup</vt:lpstr>
      <vt:lpstr>$lookup example</vt:lpstr>
      <vt:lpstr>$subsumes</vt:lpstr>
      <vt:lpstr>$subsumes example</vt:lpstr>
      <vt:lpstr>$translate</vt:lpstr>
      <vt:lpstr>$translate example</vt:lpstr>
      <vt:lpstr>$translate example</vt:lpstr>
      <vt:lpstr>Some Useful Ideas</vt:lpstr>
      <vt:lpstr>Other Useful Ideas</vt:lpstr>
      <vt:lpstr>Scenarios and strategies for using Terminology serviceS</vt:lpstr>
      <vt:lpstr>Data entry interface</vt:lpstr>
      <vt:lpstr>Creating a profile</vt:lpstr>
      <vt:lpstr>Analyzing or validating coded data</vt:lpstr>
      <vt:lpstr>Exploring concept relationships</vt:lpstr>
      <vt:lpstr>Tutorial Learning Objectives</vt:lpstr>
      <vt:lpstr>Tutorial Learning Objectives (cont.)</vt:lpstr>
      <vt:lpstr>Final Questions and Answers </vt:lpstr>
      <vt:lpstr>References for Servers and tools</vt:lpstr>
      <vt:lpstr>Some Publicly Available Terminology Servers</vt:lpstr>
      <vt:lpstr>Some Publicly Available Terminology Servers</vt:lpstr>
      <vt:lpstr>Some Useful Tools</vt:lpstr>
      <vt:lpstr>Some Useful Tools (cont.)</vt:lpstr>
      <vt:lpstr>More Questions?</vt:lpstr>
      <vt:lpstr>BONUS TOPICS</vt:lpstr>
      <vt:lpstr>Bonus Topics (time and interest permitting)</vt:lpstr>
      <vt:lpstr>Implicit Value Sets</vt:lpstr>
      <vt:lpstr>Implicit Value Sets (cont.)</vt:lpstr>
      <vt:lpstr>Implicit Value Set $expand Example URL</vt:lpstr>
      <vt:lpstr>$find-matches (formerly $compose)</vt:lpstr>
      <vt:lpstr>Closure – why do we need it?</vt:lpstr>
      <vt:lpstr>Closure – the problem and the FHIR approach</vt:lpstr>
      <vt:lpstr>$closure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14</cp:revision>
  <dcterms:created xsi:type="dcterms:W3CDTF">2019-05-01T16:23:47Z</dcterms:created>
  <dcterms:modified xsi:type="dcterms:W3CDTF">2019-05-01T17:52:10Z</dcterms:modified>
</cp:coreProperties>
</file>

<file path=docProps/thumbnail.jpeg>
</file>